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xlsx" ContentType="application/vnd.openxmlformats-officedocument.spreadsheetml.sheet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352" r:id="rId3"/>
    <p:sldId id="353" r:id="rId4"/>
    <p:sldId id="354" r:id="rId5"/>
    <p:sldId id="304" r:id="rId6"/>
    <p:sldId id="344" r:id="rId7"/>
    <p:sldId id="355" r:id="rId8"/>
    <p:sldId id="357" r:id="rId9"/>
    <p:sldId id="301" r:id="rId10"/>
    <p:sldId id="368" r:id="rId11"/>
    <p:sldId id="369" r:id="rId12"/>
    <p:sldId id="302" r:id="rId13"/>
    <p:sldId id="303" r:id="rId14"/>
    <p:sldId id="269" r:id="rId15"/>
    <p:sldId id="308" r:id="rId16"/>
    <p:sldId id="309" r:id="rId17"/>
    <p:sldId id="359" r:id="rId18"/>
    <p:sldId id="331" r:id="rId19"/>
    <p:sldId id="360" r:id="rId20"/>
    <p:sldId id="361" r:id="rId21"/>
    <p:sldId id="349" r:id="rId22"/>
    <p:sldId id="399" r:id="rId23"/>
    <p:sldId id="364" r:id="rId24"/>
    <p:sldId id="366" r:id="rId25"/>
    <p:sldId id="367" r:id="rId26"/>
    <p:sldId id="365" r:id="rId27"/>
    <p:sldId id="363" r:id="rId28"/>
    <p:sldId id="275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382" r:id="rId42"/>
    <p:sldId id="383" r:id="rId43"/>
    <p:sldId id="384" r:id="rId44"/>
    <p:sldId id="385" r:id="rId45"/>
    <p:sldId id="386" r:id="rId46"/>
    <p:sldId id="387" r:id="rId47"/>
    <p:sldId id="388" r:id="rId48"/>
    <p:sldId id="389" r:id="rId49"/>
    <p:sldId id="390" r:id="rId50"/>
    <p:sldId id="391" r:id="rId51"/>
    <p:sldId id="392" r:id="rId52"/>
    <p:sldId id="393" r:id="rId53"/>
    <p:sldId id="394" r:id="rId54"/>
    <p:sldId id="395" r:id="rId55"/>
    <p:sldId id="396" r:id="rId56"/>
    <p:sldId id="397" r:id="rId57"/>
    <p:sldId id="398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591"/>
    <a:srgbClr val="618D26"/>
    <a:srgbClr val="54D7D7"/>
    <a:srgbClr val="5881FD"/>
    <a:srgbClr val="FBF457"/>
    <a:srgbClr val="1EE13C"/>
    <a:srgbClr val="A2A3A4"/>
    <a:srgbClr val="00A4C8"/>
    <a:srgbClr val="89C735"/>
    <a:srgbClr val="896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28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ton2:Desktop:Penetrance%20Modelling%20&amp;%20Growt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Anton2:Desktop:Penetrance%20Modelling%20&amp;%20Growt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Anton2:Desktop:Penetrance%20Modelling%20&amp;%20Growt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Anton2:Desktop:GMCA%20Case%20Competition:Example%20Rev%20Exp%20and%20NPV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Workbook4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Macintosh%20HD:Users:angela:Desktop:GMCA%20Frogbox%20Commercial%20Retail%20Trade%20Mod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/>
              <a:t>Existing </a:t>
            </a:r>
            <a:r>
              <a:rPr lang="en-US" sz="2000" baseline="0"/>
              <a:t>Core Business Cash-Flow Projection</a:t>
            </a:r>
            <a:endParaRPr lang="en-US" sz="2000"/>
          </a:p>
        </c:rich>
      </c:tx>
      <c:layout>
        <c:manualLayout>
          <c:xMode val="edge"/>
          <c:yMode val="edge"/>
          <c:x val="0.213509690258643"/>
          <c:y val="0.0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'Current Business Profit'!$I$32</c:f>
              <c:strCache>
                <c:ptCount val="1"/>
                <c:pt idx="0">
                  <c:v>Corporate</c:v>
                </c:pt>
              </c:strCache>
            </c:strRef>
          </c:tx>
          <c:spPr>
            <a:solidFill>
              <a:srgbClr val="89C735"/>
            </a:solidFill>
          </c:spPr>
          <c:invertIfNegative val="0"/>
          <c:cat>
            <c:numRef>
              <c:f>'Current Business Profit'!$J$2:$O$2</c:f>
              <c:numCache>
                <c:formatCode>General</c:formatCode>
                <c:ptCount val="6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</c:numCache>
            </c:numRef>
          </c:cat>
          <c:val>
            <c:numRef>
              <c:f>'Current Business Profit'!$J$32:$O$32</c:f>
              <c:numCache>
                <c:formatCode>"$"#,##0.00</c:formatCode>
                <c:ptCount val="6"/>
                <c:pt idx="0">
                  <c:v>233831.5542910506</c:v>
                </c:pt>
                <c:pt idx="1">
                  <c:v>269120.1577587539</c:v>
                </c:pt>
                <c:pt idx="2">
                  <c:v>288012.03638288</c:v>
                </c:pt>
                <c:pt idx="3">
                  <c:v>296566.8493447471</c:v>
                </c:pt>
                <c:pt idx="4">
                  <c:v>305478.1128466916</c:v>
                </c:pt>
                <c:pt idx="5">
                  <c:v>314745.826888716</c:v>
                </c:pt>
              </c:numCache>
            </c:numRef>
          </c:val>
        </c:ser>
        <c:ser>
          <c:idx val="1"/>
          <c:order val="1"/>
          <c:tx>
            <c:strRef>
              <c:f>'Current Business Profit'!$I$33</c:f>
              <c:strCache>
                <c:ptCount val="1"/>
                <c:pt idx="0">
                  <c:v>Franchise Royalty</c:v>
                </c:pt>
              </c:strCache>
            </c:strRef>
          </c:tx>
          <c:spPr>
            <a:solidFill>
              <a:srgbClr val="618D26"/>
            </a:solidFill>
          </c:spPr>
          <c:invertIfNegative val="0"/>
          <c:cat>
            <c:numRef>
              <c:f>'Current Business Profit'!$J$2:$O$2</c:f>
              <c:numCache>
                <c:formatCode>General</c:formatCode>
                <c:ptCount val="6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</c:numCache>
            </c:numRef>
          </c:cat>
          <c:val>
            <c:numRef>
              <c:f>'Current Business Profit'!$J$33:$O$33</c:f>
              <c:numCache>
                <c:formatCode>"$"#,##0.00</c:formatCode>
                <c:ptCount val="6"/>
                <c:pt idx="0">
                  <c:v>154637.4952223593</c:v>
                </c:pt>
                <c:pt idx="1">
                  <c:v>295861.3918102013</c:v>
                </c:pt>
                <c:pt idx="2">
                  <c:v>436649.6660829696</c:v>
                </c:pt>
                <c:pt idx="3">
                  <c:v>598481.6498499889</c:v>
                </c:pt>
                <c:pt idx="4">
                  <c:v>716441.4189088898</c:v>
                </c:pt>
                <c:pt idx="5">
                  <c:v>784254.7272873455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-2065654568"/>
        <c:axId val="-2065667176"/>
      </c:barChart>
      <c:lineChart>
        <c:grouping val="standard"/>
        <c:varyColors val="0"/>
        <c:ser>
          <c:idx val="2"/>
          <c:order val="2"/>
          <c:tx>
            <c:v>Low</c:v>
          </c:tx>
          <c:spPr>
            <a:ln w="38100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c:spPr>
          <c:marker>
            <c:symbol val="none"/>
          </c:marker>
          <c:val>
            <c:numRef>
              <c:f>'Current Business Profit'!$R$44:$W$44</c:f>
              <c:numCache>
                <c:formatCode>"$"#,##0.00</c:formatCode>
                <c:ptCount val="6"/>
                <c:pt idx="0">
                  <c:v>291351.8465350575</c:v>
                </c:pt>
                <c:pt idx="1">
                  <c:v>423736.2579517171</c:v>
                </c:pt>
                <c:pt idx="2">
                  <c:v>543496.4029243866</c:v>
                </c:pt>
                <c:pt idx="3">
                  <c:v>671286.5280710523</c:v>
                </c:pt>
                <c:pt idx="4">
                  <c:v>766439.821016687</c:v>
                </c:pt>
                <c:pt idx="5">
                  <c:v>824250.5989320464</c:v>
                </c:pt>
              </c:numCache>
            </c:numRef>
          </c:val>
          <c:smooth val="0"/>
        </c:ser>
        <c:ser>
          <c:idx val="3"/>
          <c:order val="3"/>
          <c:tx>
            <c:v>High</c:v>
          </c:tx>
          <c:spPr>
            <a:ln w="38100" cap="rnd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c:spPr>
          <c:marker>
            <c:symbol val="none"/>
          </c:marker>
          <c:val>
            <c:numRef>
              <c:f>'Current Business Profit'!$R$45:$W$45</c:f>
              <c:numCache>
                <c:formatCode>"$"#,##0.00</c:formatCode>
                <c:ptCount val="6"/>
                <c:pt idx="0">
                  <c:v>485586.4108917624</c:v>
                </c:pt>
                <c:pt idx="1">
                  <c:v>706227.096586195</c:v>
                </c:pt>
                <c:pt idx="2">
                  <c:v>905827.338207311</c:v>
                </c:pt>
                <c:pt idx="3">
                  <c:v>1.11881088011842E6</c:v>
                </c:pt>
                <c:pt idx="4">
                  <c:v>1.27739970169448E6</c:v>
                </c:pt>
                <c:pt idx="5">
                  <c:v>1.37375099822008E6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5654568"/>
        <c:axId val="-2065667176"/>
      </c:lineChart>
      <c:catAx>
        <c:axId val="-2065654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65667176"/>
        <c:crosses val="autoZero"/>
        <c:auto val="1"/>
        <c:lblAlgn val="ctr"/>
        <c:lblOffset val="100"/>
        <c:noMultiLvlLbl val="0"/>
      </c:catAx>
      <c:valAx>
        <c:axId val="-2065667176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65654568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.000639061339936345"/>
                <c:y val="0.223463745645314"/>
              </c:manualLayout>
            </c:layout>
            <c:tx>
              <c:rich>
                <a:bodyPr/>
                <a:lstStyle/>
                <a:p>
                  <a:pPr>
                    <a:defRPr sz="2000"/>
                  </a:pPr>
                  <a:r>
                    <a:rPr lang="en-US" sz="2000"/>
                    <a:t>Profit (in thousands)</a:t>
                  </a:r>
                </a:p>
              </c:rich>
            </c:tx>
          </c:dispUnitsLbl>
        </c:dispUnits>
      </c:valAx>
    </c:plotArea>
    <c:legend>
      <c:legendPos val="b"/>
      <c:layout>
        <c:manualLayout>
          <c:xMode val="edge"/>
          <c:yMode val="edge"/>
          <c:x val="0.156336522710128"/>
          <c:y val="0.927316223680276"/>
          <c:w val="0.687326830176135"/>
          <c:h val="0.072683776319724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 b="1" i="0" baseline="0">
                <a:effectLst/>
              </a:rPr>
              <a:t>Expansion Strategy Cash-Flow Projection</a:t>
            </a:r>
            <a:endParaRPr lang="en-US" sz="2000">
              <a:effectLst/>
            </a:endParaRPr>
          </a:p>
        </c:rich>
      </c:tx>
      <c:layout>
        <c:manualLayout>
          <c:xMode val="edge"/>
          <c:yMode val="edge"/>
          <c:x val="0.214766588275619"/>
          <c:y val="0.0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'US Expansion w SU'!$J$97</c:f>
              <c:strCache>
                <c:ptCount val="1"/>
                <c:pt idx="0">
                  <c:v>Corporate</c:v>
                </c:pt>
              </c:strCache>
            </c:strRef>
          </c:tx>
          <c:spPr>
            <a:solidFill>
              <a:srgbClr val="00A4C8"/>
            </a:solidFill>
          </c:spPr>
          <c:invertIfNegative val="0"/>
          <c:cat>
            <c:numRef>
              <c:f>'US Expansion w SU'!$K$94:$O$94</c:f>
              <c:numCache>
                <c:formatCode>General</c:formatCode>
                <c:ptCount val="5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</c:numCache>
            </c:numRef>
          </c:cat>
          <c:val>
            <c:numRef>
              <c:f>'US Expansion w SU'!$K$97:$O$97</c:f>
              <c:numCache>
                <c:formatCode>"$"#,##0</c:formatCode>
                <c:ptCount val="5"/>
                <c:pt idx="0">
                  <c:v>-400209.0567692308</c:v>
                </c:pt>
                <c:pt idx="1">
                  <c:v>573716.0371153839</c:v>
                </c:pt>
                <c:pt idx="2">
                  <c:v>1.14743207423077E6</c:v>
                </c:pt>
                <c:pt idx="3">
                  <c:v>2.06537773361538E6</c:v>
                </c:pt>
                <c:pt idx="4">
                  <c:v>2.78783496553846E6</c:v>
                </c:pt>
              </c:numCache>
            </c:numRef>
          </c:val>
        </c:ser>
        <c:ser>
          <c:idx val="1"/>
          <c:order val="1"/>
          <c:tx>
            <c:strRef>
              <c:f>'US Expansion w SU'!$J$98</c:f>
              <c:strCache>
                <c:ptCount val="1"/>
                <c:pt idx="0">
                  <c:v>Franchise Royalty</c:v>
                </c:pt>
              </c:strCache>
            </c:strRef>
          </c:tx>
          <c:spPr>
            <a:solidFill>
              <a:srgbClr val="007591"/>
            </a:solidFill>
          </c:spPr>
          <c:invertIfNegative val="0"/>
          <c:cat>
            <c:numRef>
              <c:f>'US Expansion w SU'!$K$94:$O$94</c:f>
              <c:numCache>
                <c:formatCode>General</c:formatCode>
                <c:ptCount val="5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</c:numCache>
            </c:numRef>
          </c:cat>
          <c:val>
            <c:numRef>
              <c:f>'US Expansion w SU'!$K$98:$O$98</c:f>
              <c:numCache>
                <c:formatCode>"$"#,##0</c:formatCode>
                <c:ptCount val="5"/>
                <c:pt idx="0">
                  <c:v>74058.49019423074</c:v>
                </c:pt>
                <c:pt idx="1">
                  <c:v>331454.3647110576</c:v>
                </c:pt>
                <c:pt idx="2">
                  <c:v>784241.940266827</c:v>
                </c:pt>
                <c:pt idx="3">
                  <c:v>1.50516574561731E6</c:v>
                </c:pt>
                <c:pt idx="4">
                  <c:v>2.27965998202789E6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136686760"/>
        <c:axId val="2136682904"/>
      </c:barChart>
      <c:lineChart>
        <c:grouping val="standard"/>
        <c:varyColors val="0"/>
        <c:ser>
          <c:idx val="2"/>
          <c:order val="2"/>
          <c:tx>
            <c:v>Low</c:v>
          </c:tx>
          <c:spPr>
            <a:ln w="38100" cap="rnd">
              <a:solidFill>
                <a:sysClr val="windowText" lastClr="000000">
                  <a:lumMod val="65000"/>
                  <a:lumOff val="35000"/>
                </a:sysClr>
              </a:solidFill>
              <a:prstDash val="lgDash"/>
            </a:ln>
          </c:spPr>
          <c:marker>
            <c:symbol val="none"/>
          </c:marker>
          <c:val>
            <c:numRef>
              <c:f>'US Expansion w SU'!$Y$105:$AC$105</c:f>
              <c:numCache>
                <c:formatCode>"$"#,##0.00</c:formatCode>
                <c:ptCount val="5"/>
                <c:pt idx="0">
                  <c:v>-248706.7265379808</c:v>
                </c:pt>
                <c:pt idx="1">
                  <c:v>678877.8013698315</c:v>
                </c:pt>
                <c:pt idx="2">
                  <c:v>1.4487555108732E6</c:v>
                </c:pt>
                <c:pt idx="3">
                  <c:v>2.67790760942452E6</c:v>
                </c:pt>
                <c:pt idx="4">
                  <c:v>3.80062121067476E6</c:v>
                </c:pt>
              </c:numCache>
            </c:numRef>
          </c:val>
          <c:smooth val="0"/>
        </c:ser>
        <c:ser>
          <c:idx val="3"/>
          <c:order val="3"/>
          <c:tx>
            <c:v>High</c:v>
          </c:tx>
          <c:spPr>
            <a:ln w="38100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</a:ln>
          </c:spPr>
          <c:marker>
            <c:symbol val="none"/>
          </c:marker>
          <c:val>
            <c:numRef>
              <c:f>'US Expansion w SU'!$Y$106:$AC$106</c:f>
              <c:numCache>
                <c:formatCode>"$"#,##0.00</c:formatCode>
                <c:ptCount val="5"/>
                <c:pt idx="0">
                  <c:v>-414511.2108966346</c:v>
                </c:pt>
                <c:pt idx="1">
                  <c:v>1.13146300228305E6</c:v>
                </c:pt>
                <c:pt idx="2">
                  <c:v>2.414592518122E6</c:v>
                </c:pt>
                <c:pt idx="3">
                  <c:v>4.46317934904087E6</c:v>
                </c:pt>
                <c:pt idx="4">
                  <c:v>6.33436868445793E6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6686760"/>
        <c:axId val="2136682904"/>
      </c:lineChart>
      <c:catAx>
        <c:axId val="2136686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36682904"/>
        <c:crosses val="autoZero"/>
        <c:auto val="1"/>
        <c:lblAlgn val="ctr"/>
        <c:lblOffset val="100"/>
        <c:noMultiLvlLbl val="0"/>
      </c:catAx>
      <c:valAx>
        <c:axId val="2136682904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36686760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.00354035552085614"/>
                <c:y val="0.22346364781008"/>
              </c:manualLayout>
            </c:layout>
            <c:tx>
              <c:rich>
                <a:bodyPr/>
                <a:lstStyle/>
                <a:p>
                  <a:pPr>
                    <a:defRPr sz="2000"/>
                  </a:pPr>
                  <a:r>
                    <a:rPr lang="en-US"/>
                    <a:t>Profit (in thousands)</a:t>
                  </a:r>
                </a:p>
              </c:rich>
            </c:tx>
          </c:dispUnitsLbl>
        </c:dispUnits>
      </c:valAx>
    </c:plotArea>
    <c:legend>
      <c:legendPos val="b"/>
      <c:layout>
        <c:manualLayout>
          <c:xMode val="edge"/>
          <c:yMode val="edge"/>
          <c:x val="0.150917048307293"/>
          <c:y val="0.926965297953379"/>
          <c:w val="0.701390409632895"/>
          <c:h val="0.0730347020466205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Total Projected Cash-Flow</a:t>
            </a:r>
          </a:p>
        </c:rich>
      </c:tx>
      <c:layout>
        <c:manualLayout>
          <c:xMode val="edge"/>
          <c:yMode val="edge"/>
          <c:x val="0.313086362522599"/>
          <c:y val="0.0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'Combined Profit w SU'!$A$8</c:f>
              <c:strCache>
                <c:ptCount val="1"/>
                <c:pt idx="0">
                  <c:v>Core Corporate</c:v>
                </c:pt>
              </c:strCache>
            </c:strRef>
          </c:tx>
          <c:spPr>
            <a:solidFill>
              <a:srgbClr val="89C735"/>
            </a:solidFill>
          </c:spPr>
          <c:invertIfNegative val="0"/>
          <c:cat>
            <c:numRef>
              <c:f>'Combined Profit w SU'!$B$7:$G$7</c:f>
              <c:numCache>
                <c:formatCode>General</c:formatCode>
                <c:ptCount val="6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</c:numCache>
            </c:numRef>
          </c:cat>
          <c:val>
            <c:numRef>
              <c:f>'Combined Profit w SU'!$B$8:$G$8</c:f>
              <c:numCache>
                <c:formatCode>"$"#,##0.00_);[Red]\("$"#,##0.00\)</c:formatCode>
                <c:ptCount val="6"/>
                <c:pt idx="0" formatCode="General">
                  <c:v>233831.5542910506</c:v>
                </c:pt>
                <c:pt idx="1">
                  <c:v>269120.157758754</c:v>
                </c:pt>
                <c:pt idx="2" formatCode="General">
                  <c:v>288012.03638288</c:v>
                </c:pt>
                <c:pt idx="3" formatCode="General">
                  <c:v>296566.8493447471</c:v>
                </c:pt>
                <c:pt idx="4" formatCode="General">
                  <c:v>305478.1128466916</c:v>
                </c:pt>
                <c:pt idx="5" formatCode="General">
                  <c:v>314745.826888716</c:v>
                </c:pt>
              </c:numCache>
            </c:numRef>
          </c:val>
        </c:ser>
        <c:ser>
          <c:idx val="1"/>
          <c:order val="1"/>
          <c:tx>
            <c:strRef>
              <c:f>'Combined Profit w SU'!$A$9</c:f>
              <c:strCache>
                <c:ptCount val="1"/>
                <c:pt idx="0">
                  <c:v>Core Royalty</c:v>
                </c:pt>
              </c:strCache>
            </c:strRef>
          </c:tx>
          <c:spPr>
            <a:solidFill>
              <a:srgbClr val="618D26"/>
            </a:solidFill>
          </c:spPr>
          <c:invertIfNegative val="0"/>
          <c:cat>
            <c:numRef>
              <c:f>'Combined Profit w SU'!$B$7:$G$7</c:f>
              <c:numCache>
                <c:formatCode>General</c:formatCode>
                <c:ptCount val="6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</c:numCache>
            </c:numRef>
          </c:cat>
          <c:val>
            <c:numRef>
              <c:f>'Combined Profit w SU'!$B$9:$G$9</c:f>
              <c:numCache>
                <c:formatCode>General</c:formatCode>
                <c:ptCount val="6"/>
                <c:pt idx="0">
                  <c:v>154637.4952223593</c:v>
                </c:pt>
                <c:pt idx="1">
                  <c:v>295861.3918102013</c:v>
                </c:pt>
                <c:pt idx="2">
                  <c:v>436649.6660829696</c:v>
                </c:pt>
                <c:pt idx="3">
                  <c:v>598481.6498499889</c:v>
                </c:pt>
                <c:pt idx="4">
                  <c:v>716441.4189088898</c:v>
                </c:pt>
                <c:pt idx="5">
                  <c:v>784254.7272873455</c:v>
                </c:pt>
              </c:numCache>
            </c:numRef>
          </c:val>
        </c:ser>
        <c:ser>
          <c:idx val="2"/>
          <c:order val="2"/>
          <c:tx>
            <c:strRef>
              <c:f>'Combined Profit w SU'!$A$10</c:f>
              <c:strCache>
                <c:ptCount val="1"/>
                <c:pt idx="0">
                  <c:v>Expansion Corporate</c:v>
                </c:pt>
              </c:strCache>
            </c:strRef>
          </c:tx>
          <c:spPr>
            <a:solidFill>
              <a:srgbClr val="00A4C8"/>
            </a:solidFill>
          </c:spPr>
          <c:invertIfNegative val="0"/>
          <c:cat>
            <c:numRef>
              <c:f>'Combined Profit w SU'!$B$7:$G$7</c:f>
              <c:numCache>
                <c:formatCode>General</c:formatCode>
                <c:ptCount val="6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</c:numCache>
            </c:numRef>
          </c:cat>
          <c:val>
            <c:numRef>
              <c:f>'Combined Profit w SU'!$B$10:$G$10</c:f>
              <c:numCache>
                <c:formatCode>"$"#,##0.00_);[Red]\("$"#,##0.00\)</c:formatCode>
                <c:ptCount val="6"/>
                <c:pt idx="1">
                  <c:v>-400209.0567692308</c:v>
                </c:pt>
                <c:pt idx="2" formatCode="General">
                  <c:v>573716.0371153839</c:v>
                </c:pt>
                <c:pt idx="3" formatCode="General">
                  <c:v>1.14743207423077E6</c:v>
                </c:pt>
                <c:pt idx="4" formatCode="General">
                  <c:v>2.06537773361538E6</c:v>
                </c:pt>
                <c:pt idx="5" formatCode="General">
                  <c:v>2.78783496553846E6</c:v>
                </c:pt>
              </c:numCache>
            </c:numRef>
          </c:val>
        </c:ser>
        <c:ser>
          <c:idx val="3"/>
          <c:order val="3"/>
          <c:tx>
            <c:strRef>
              <c:f>'Combined Profit w SU'!$A$11</c:f>
              <c:strCache>
                <c:ptCount val="1"/>
                <c:pt idx="0">
                  <c:v>Expansion Royalty</c:v>
                </c:pt>
              </c:strCache>
            </c:strRef>
          </c:tx>
          <c:spPr>
            <a:solidFill>
              <a:srgbClr val="007591"/>
            </a:solidFill>
          </c:spPr>
          <c:invertIfNegative val="0"/>
          <c:cat>
            <c:numRef>
              <c:f>'Combined Profit w SU'!$B$7:$G$7</c:f>
              <c:numCache>
                <c:formatCode>General</c:formatCode>
                <c:ptCount val="6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</c:numCache>
            </c:numRef>
          </c:cat>
          <c:val>
            <c:numRef>
              <c:f>'Combined Profit w SU'!$B$11:$G$11</c:f>
              <c:numCache>
                <c:formatCode>General</c:formatCode>
                <c:ptCount val="6"/>
                <c:pt idx="1">
                  <c:v>74058.49019423074</c:v>
                </c:pt>
                <c:pt idx="2">
                  <c:v>331454.3647110576</c:v>
                </c:pt>
                <c:pt idx="3">
                  <c:v>784241.940266827</c:v>
                </c:pt>
                <c:pt idx="4">
                  <c:v>1.50516574561731E6</c:v>
                </c:pt>
                <c:pt idx="5">
                  <c:v>2.27965998202789E6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-2065810088"/>
        <c:axId val="-2066112424"/>
      </c:barChart>
      <c:lineChart>
        <c:grouping val="standard"/>
        <c:varyColors val="0"/>
        <c:ser>
          <c:idx val="4"/>
          <c:order val="4"/>
          <c:tx>
            <c:v>Low</c:v>
          </c:tx>
          <c:spPr>
            <a:ln w="38100">
              <a:solidFill>
                <a:sysClr val="windowText" lastClr="000000">
                  <a:lumMod val="65000"/>
                  <a:lumOff val="35000"/>
                </a:sysClr>
              </a:solidFill>
              <a:prstDash val="lgDash"/>
            </a:ln>
          </c:spPr>
          <c:marker>
            <c:symbol val="none"/>
          </c:marker>
          <c:val>
            <c:numRef>
              <c:f>'Combined Profit w SU'!$J$18:$O$18</c:f>
              <c:numCache>
                <c:formatCode>General</c:formatCode>
                <c:ptCount val="6"/>
                <c:pt idx="0">
                  <c:v>291351.7871350575</c:v>
                </c:pt>
                <c:pt idx="1">
                  <c:v>179123.237245467</c:v>
                </c:pt>
                <c:pt idx="2">
                  <c:v>1.22237407821922E6</c:v>
                </c:pt>
                <c:pt idx="3">
                  <c:v>2.12004188526925E6</c:v>
                </c:pt>
                <c:pt idx="4">
                  <c:v>3.44434725824121E6</c:v>
                </c:pt>
                <c:pt idx="5">
                  <c:v>4.62487162630681E6</c:v>
                </c:pt>
              </c:numCache>
            </c:numRef>
          </c:val>
          <c:smooth val="1"/>
        </c:ser>
        <c:ser>
          <c:idx val="5"/>
          <c:order val="5"/>
          <c:tx>
            <c:v>High</c:v>
          </c:tx>
          <c:spPr>
            <a:ln w="38100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</a:ln>
          </c:spPr>
          <c:marker>
            <c:symbol val="none"/>
          </c:marker>
          <c:val>
            <c:numRef>
              <c:f>'Combined Profit w SU'!$J$19:$O$19</c:f>
              <c:numCache>
                <c:formatCode>General</c:formatCode>
                <c:ptCount val="6"/>
                <c:pt idx="0">
                  <c:v>485586.3118917624</c:v>
                </c:pt>
                <c:pt idx="1">
                  <c:v>298538.7287424452</c:v>
                </c:pt>
                <c:pt idx="2">
                  <c:v>2.03729013036536E6</c:v>
                </c:pt>
                <c:pt idx="3">
                  <c:v>3.53340314211542E6</c:v>
                </c:pt>
                <c:pt idx="4">
                  <c:v>5.74057876373534E6</c:v>
                </c:pt>
                <c:pt idx="5">
                  <c:v>7.70811937717801E6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5810088"/>
        <c:axId val="-2066112424"/>
      </c:lineChart>
      <c:catAx>
        <c:axId val="-2065810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66112424"/>
        <c:crosses val="autoZero"/>
        <c:auto val="1"/>
        <c:lblAlgn val="ctr"/>
        <c:lblOffset val="100"/>
        <c:noMultiLvlLbl val="0"/>
      </c:catAx>
      <c:valAx>
        <c:axId val="-2066112424"/>
        <c:scaling>
          <c:orientation val="minMax"/>
          <c:max val="8.0E6"/>
          <c:min val="-1.0E6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65810088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.00125745846109018"/>
                <c:y val="0.219995821053095"/>
              </c:manualLayout>
            </c:layout>
            <c:tx>
              <c:rich>
                <a:bodyPr/>
                <a:lstStyle/>
                <a:p>
                  <a:pPr>
                    <a:defRPr sz="2000"/>
                  </a:pPr>
                  <a:r>
                    <a:rPr lang="en-US"/>
                    <a:t>Profit</a:t>
                  </a:r>
                  <a:r>
                    <a:rPr lang="en-US" baseline="0"/>
                    <a:t> (in thousands)</a:t>
                  </a:r>
                  <a:endParaRPr lang="en-US"/>
                </a:p>
              </c:rich>
            </c:tx>
          </c:dispUnitsLbl>
        </c:dispUnits>
      </c:valAx>
    </c:plotArea>
    <c:legend>
      <c:legendPos val="b"/>
      <c:layout>
        <c:manualLayout>
          <c:xMode val="edge"/>
          <c:yMode val="edge"/>
          <c:x val="0.081844069323126"/>
          <c:y val="0.852906347600405"/>
          <c:w val="0.843040072051549"/>
          <c:h val="0.147093652399595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Franchise</a:t>
            </a:r>
            <a:r>
              <a:rPr lang="en-US" baseline="0" dirty="0" smtClean="0"/>
              <a:t> business establishment </a:t>
            </a:r>
          </a:p>
          <a:p>
            <a:pPr>
              <a:defRPr/>
            </a:pPr>
            <a:r>
              <a:rPr lang="en-US" baseline="0" dirty="0" smtClean="0"/>
              <a:t>2007 - 2013</a:t>
            </a:r>
            <a:endParaRPr lang="en-US" dirty="0"/>
          </a:p>
        </c:rich>
      </c:tx>
      <c:layout>
        <c:manualLayout>
          <c:xMode val="edge"/>
          <c:yMode val="edge"/>
          <c:x val="0.193995734908136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8590879265092"/>
          <c:y val="0.164749753937008"/>
          <c:w val="0.800159120734908"/>
          <c:h val="0.4785396161417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00A4C8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0.4%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208334973753281"/>
                  <c:y val="-0.0312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-3.5%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3125"/>
                  <c:y val="-0.02812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-0.9%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333333333333333"/>
                  <c:y val="0.0312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-0.5%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291666666666667"/>
                  <c:y val="0.02187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1.5%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250000000000001"/>
                  <c:y val="-0.03437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1.4%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 (Forecast)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770.0</c:v>
                </c:pt>
                <c:pt idx="1">
                  <c:v>774.0</c:v>
                </c:pt>
                <c:pt idx="2">
                  <c:v>746.0</c:v>
                </c:pt>
                <c:pt idx="3">
                  <c:v>740.0</c:v>
                </c:pt>
                <c:pt idx="4">
                  <c:v>736.0</c:v>
                </c:pt>
                <c:pt idx="5">
                  <c:v>746.0</c:v>
                </c:pt>
                <c:pt idx="6">
                  <c:v>757.0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7243208"/>
        <c:axId val="-2027240232"/>
      </c:lineChart>
      <c:catAx>
        <c:axId val="-2027243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27240232"/>
        <c:crosses val="autoZero"/>
        <c:auto val="1"/>
        <c:lblAlgn val="ctr"/>
        <c:lblOffset val="100"/>
        <c:noMultiLvlLbl val="0"/>
      </c:catAx>
      <c:valAx>
        <c:axId val="-20272402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Number of establishments </a:t>
                </a:r>
              </a:p>
              <a:p>
                <a:pPr>
                  <a:defRPr sz="1600"/>
                </a:pPr>
                <a:r>
                  <a:rPr lang="en-US" sz="1600" dirty="0" smtClean="0"/>
                  <a:t>(in thousands)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0"/>
              <c:y val="0.0897497539370079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-2027243208"/>
        <c:crosses val="autoZero"/>
        <c:crossBetween val="between"/>
        <c:majorUnit val="20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5-year</a:t>
            </a:r>
            <a:r>
              <a:rPr lang="en-US" sz="2000" baseline="0" dirty="0"/>
              <a:t> cash-flow for a small franchise</a:t>
            </a:r>
            <a:endParaRPr lang="en-US" sz="20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chemeClr val="accent3">
                <a:lumMod val="75000"/>
              </a:schemeClr>
            </a:solidFill>
            <a:ln>
              <a:solidFill>
                <a:schemeClr val="tx2"/>
              </a:solidFill>
            </a:ln>
          </c:spPr>
          <c:invertIfNegative val="0"/>
          <c:cat>
            <c:strRef>
              <c:f>'Revenue + Expenses'!$B$31:$B$36</c:f>
              <c:strCache>
                <c:ptCount val="6"/>
                <c:pt idx="0">
                  <c:v>Y0</c:v>
                </c:pt>
                <c:pt idx="1">
                  <c:v>Y1</c:v>
                </c:pt>
                <c:pt idx="2">
                  <c:v>Y2</c:v>
                </c:pt>
                <c:pt idx="3">
                  <c:v>Y3</c:v>
                </c:pt>
                <c:pt idx="4">
                  <c:v>Y4</c:v>
                </c:pt>
                <c:pt idx="5">
                  <c:v>Y5</c:v>
                </c:pt>
              </c:strCache>
            </c:strRef>
          </c:cat>
          <c:val>
            <c:numRef>
              <c:f>'Revenue + Expenses'!$D$31:$D$36</c:f>
              <c:numCache>
                <c:formatCode>_("$"* #,##0.00_);_("$"* \(#,##0.00\);_("$"* "-"??_);_(@_)</c:formatCode>
                <c:ptCount val="6"/>
                <c:pt idx="0">
                  <c:v>-75000.0</c:v>
                </c:pt>
                <c:pt idx="1">
                  <c:v>-31532.0</c:v>
                </c:pt>
                <c:pt idx="2">
                  <c:v>-11177.0</c:v>
                </c:pt>
                <c:pt idx="3">
                  <c:v>15971.0</c:v>
                </c:pt>
                <c:pt idx="4">
                  <c:v>88949.04999999999</c:v>
                </c:pt>
                <c:pt idx="5">
                  <c:v>136150.5925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-2088503592"/>
        <c:axId val="-2088098856"/>
      </c:barChart>
      <c:lineChart>
        <c:grouping val="standard"/>
        <c:varyColors val="0"/>
        <c:ser>
          <c:idx val="0"/>
          <c:order val="0"/>
          <c:spPr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c:spPr>
          <c:marker>
            <c:symbol val="none"/>
          </c:marker>
          <c:cat>
            <c:strRef>
              <c:f>'Revenue + Expenses'!$B$31:$B$36</c:f>
              <c:strCache>
                <c:ptCount val="6"/>
                <c:pt idx="0">
                  <c:v>Y0</c:v>
                </c:pt>
                <c:pt idx="1">
                  <c:v>Y1</c:v>
                </c:pt>
                <c:pt idx="2">
                  <c:v>Y2</c:v>
                </c:pt>
                <c:pt idx="3">
                  <c:v>Y3</c:v>
                </c:pt>
                <c:pt idx="4">
                  <c:v>Y4</c:v>
                </c:pt>
                <c:pt idx="5">
                  <c:v>Y5</c:v>
                </c:pt>
              </c:strCache>
            </c:strRef>
          </c:cat>
          <c:val>
            <c:numRef>
              <c:f>'Revenue + Expenses'!$C$31:$C$36</c:f>
              <c:numCache>
                <c:formatCode>_("$"* #,##0.00_);_("$"* \(#,##0.00\);_("$"* "-"??_);_(@_)</c:formatCode>
                <c:ptCount val="6"/>
                <c:pt idx="0">
                  <c:v>-75000.0</c:v>
                </c:pt>
                <c:pt idx="1">
                  <c:v>-1914.369999999999</c:v>
                </c:pt>
                <c:pt idx="2">
                  <c:v>9656.7425</c:v>
                </c:pt>
                <c:pt idx="3">
                  <c:v>24313.485</c:v>
                </c:pt>
                <c:pt idx="4">
                  <c:v>47764.273</c:v>
                </c:pt>
                <c:pt idx="5">
                  <c:v>66231.76854999994</c:v>
                </c:pt>
              </c:numCache>
            </c:numRef>
          </c:val>
          <c:smooth val="1"/>
        </c:ser>
        <c:ser>
          <c:idx val="2"/>
          <c:order val="2"/>
          <c:spPr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c:spPr>
          <c:marker>
            <c:symbol val="none"/>
          </c:marker>
          <c:cat>
            <c:strRef>
              <c:f>'Revenue + Expenses'!$B$31:$B$36</c:f>
              <c:strCache>
                <c:ptCount val="6"/>
                <c:pt idx="0">
                  <c:v>Y0</c:v>
                </c:pt>
                <c:pt idx="1">
                  <c:v>Y1</c:v>
                </c:pt>
                <c:pt idx="2">
                  <c:v>Y2</c:v>
                </c:pt>
                <c:pt idx="3">
                  <c:v>Y3</c:v>
                </c:pt>
                <c:pt idx="4">
                  <c:v>Y4</c:v>
                </c:pt>
                <c:pt idx="5">
                  <c:v>Y5</c:v>
                </c:pt>
              </c:strCache>
            </c:strRef>
          </c:cat>
          <c:val>
            <c:numRef>
              <c:f>'Revenue + Expenses'!$E$31:$E$36</c:f>
              <c:numCache>
                <c:formatCode>_("$"* #,##0.00_);_("$"* \(#,##0.00\);_("$"* "-"??_);_(@_)</c:formatCode>
                <c:ptCount val="6"/>
                <c:pt idx="0">
                  <c:v>-75000.0</c:v>
                </c:pt>
                <c:pt idx="1">
                  <c:v>-28065.0</c:v>
                </c:pt>
                <c:pt idx="2">
                  <c:v>5291.25</c:v>
                </c:pt>
                <c:pt idx="3">
                  <c:v>48907.5</c:v>
                </c:pt>
                <c:pt idx="4">
                  <c:v>148234.75</c:v>
                </c:pt>
                <c:pt idx="5">
                  <c:v>216186.2875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8503592"/>
        <c:axId val="-2088098856"/>
      </c:lineChart>
      <c:catAx>
        <c:axId val="-2088503592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-2088098856"/>
        <c:crosses val="autoZero"/>
        <c:auto val="1"/>
        <c:lblAlgn val="ctr"/>
        <c:lblOffset val="100"/>
        <c:noMultiLvlLbl val="0"/>
      </c:catAx>
      <c:valAx>
        <c:axId val="-2088098856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_);_(@_)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8850359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.00956022944550669"/>
                <c:y val="0.229032258064516"/>
              </c:manualLayout>
            </c:layout>
            <c:tx>
              <c:rich>
                <a:bodyPr/>
                <a:lstStyle/>
                <a:p>
                  <a:pPr>
                    <a:defRPr sz="1800"/>
                  </a:pPr>
                  <a:r>
                    <a:rPr lang="en-US" sz="1800"/>
                    <a:t>Profit (in thousands)</a:t>
                  </a:r>
                </a:p>
              </c:rich>
            </c:tx>
          </c:dispUnitsLbl>
        </c:dispUnits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Canadian </a:t>
            </a:r>
            <a:r>
              <a:rPr lang="en-US" sz="2000" dirty="0" smtClean="0"/>
              <a:t>expansion </a:t>
            </a:r>
            <a:r>
              <a:rPr lang="en-US" sz="2000" dirty="0"/>
              <a:t>s</a:t>
            </a:r>
            <a:r>
              <a:rPr lang="en-US" sz="2000" dirty="0" smtClean="0"/>
              <a:t>trategy – cash-flow from</a:t>
            </a:r>
            <a:r>
              <a:rPr lang="en-US" sz="2000" baseline="0" dirty="0" smtClean="0"/>
              <a:t> royalties</a:t>
            </a:r>
            <a:endParaRPr lang="en-US" sz="20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rgbClr val="89C735"/>
            </a:solidFill>
          </c:spPr>
          <c:invertIfNegative val="0"/>
          <c:cat>
            <c:numRef>
              <c:f>Sheet1!$G$3:$K$3</c:f>
              <c:numCache>
                <c:formatCode>General</c:formatCode>
                <c:ptCount val="5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</c:numCache>
            </c:numRef>
          </c:cat>
          <c:val>
            <c:numRef>
              <c:f>Sheet1!$G$18:$K$18</c:f>
              <c:numCache>
                <c:formatCode>_("$"* #,##0.00_);_("$"* \(#,##0.00\);_("$"* "-"??_);_(@_)</c:formatCode>
                <c:ptCount val="5"/>
                <c:pt idx="0">
                  <c:v>33209.6000544</c:v>
                </c:pt>
                <c:pt idx="1">
                  <c:v>124536.000204</c:v>
                </c:pt>
                <c:pt idx="2">
                  <c:v>249072.000408</c:v>
                </c:pt>
                <c:pt idx="3">
                  <c:v>448329.6007343995</c:v>
                </c:pt>
                <c:pt idx="4">
                  <c:v>605152.7121023989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-2087783736"/>
        <c:axId val="-2087786632"/>
      </c:barChart>
      <c:lineChart>
        <c:grouping val="standard"/>
        <c:varyColors val="0"/>
        <c:ser>
          <c:idx val="0"/>
          <c:order val="1"/>
          <c:tx>
            <c:v>Low</c:v>
          </c:tx>
          <c:spPr>
            <a:ln w="38100">
              <a:solidFill>
                <a:sysClr val="windowText" lastClr="000000">
                  <a:lumMod val="65000"/>
                  <a:lumOff val="35000"/>
                </a:sysClr>
              </a:solidFill>
              <a:prstDash val="lgDash"/>
            </a:ln>
          </c:spPr>
          <c:marker>
            <c:symbol val="none"/>
          </c:marker>
          <c:val>
            <c:numRef>
              <c:f>Sheet1!$G$20:$K$20</c:f>
              <c:numCache>
                <c:formatCode>_("$"* #,##0.00_);_("$"* \(#,##0.00\);_("$"* "-"??_);_(@_)</c:formatCode>
                <c:ptCount val="5"/>
                <c:pt idx="0">
                  <c:v>24907.2000408</c:v>
                </c:pt>
                <c:pt idx="1">
                  <c:v>93402.00015299998</c:v>
                </c:pt>
                <c:pt idx="2">
                  <c:v>186804.000306</c:v>
                </c:pt>
                <c:pt idx="3">
                  <c:v>336247.2005508</c:v>
                </c:pt>
                <c:pt idx="4">
                  <c:v>453864.5340768</c:v>
                </c:pt>
              </c:numCache>
            </c:numRef>
          </c:val>
          <c:smooth val="1"/>
        </c:ser>
        <c:ser>
          <c:idx val="2"/>
          <c:order val="2"/>
          <c:tx>
            <c:v>High</c:v>
          </c:tx>
          <c:spPr>
            <a:ln w="38100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</a:ln>
          </c:spPr>
          <c:marker>
            <c:symbol val="none"/>
          </c:marker>
          <c:val>
            <c:numRef>
              <c:f>Sheet1!$G$21:$K$21</c:f>
              <c:numCache>
                <c:formatCode>_("$"* #,##0.00_);_("$"* \(#,##0.00\);_("$"* "-"??_);_(@_)</c:formatCode>
                <c:ptCount val="5"/>
                <c:pt idx="0">
                  <c:v>41512.000068</c:v>
                </c:pt>
                <c:pt idx="1">
                  <c:v>155670.000255</c:v>
                </c:pt>
                <c:pt idx="2">
                  <c:v>311340.00051</c:v>
                </c:pt>
                <c:pt idx="3">
                  <c:v>560412.0009179999</c:v>
                </c:pt>
                <c:pt idx="4">
                  <c:v>756440.8901280001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7783736"/>
        <c:axId val="-2087786632"/>
      </c:lineChart>
      <c:catAx>
        <c:axId val="-2087783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87786632"/>
        <c:crosses val="autoZero"/>
        <c:auto val="1"/>
        <c:lblAlgn val="ctr"/>
        <c:lblOffset val="100"/>
        <c:noMultiLvlLbl val="0"/>
      </c:catAx>
      <c:valAx>
        <c:axId val="-2087786632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87783736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.00958904109589041"/>
                <c:y val="0.236733496548226"/>
              </c:manualLayout>
            </c:layout>
            <c:tx>
              <c:rich>
                <a:bodyPr/>
                <a:lstStyle/>
                <a:p>
                  <a:pPr>
                    <a:defRPr sz="2000"/>
                  </a:pPr>
                  <a:r>
                    <a:rPr lang="en-US"/>
                    <a:t>Profit</a:t>
                  </a:r>
                  <a:r>
                    <a:rPr lang="en-US" baseline="0"/>
                    <a:t> (in thousands)</a:t>
                  </a:r>
                  <a:endParaRPr lang="en-US"/>
                </a:p>
              </c:rich>
            </c:tx>
          </c:dispUnitsLbl>
        </c:dispUnits>
      </c:valAx>
    </c:plotArea>
    <c:legend>
      <c:legendPos val="b"/>
      <c:legendEntry>
        <c:idx val="0"/>
        <c:delete val="1"/>
      </c:legendEntry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/>
            </a:pPr>
            <a:r>
              <a:rPr lang="en-US" sz="2200" dirty="0"/>
              <a:t>Annual Projected Earnings for the Canadian Corporate Moving Box Market (SME Retail</a:t>
            </a:r>
            <a:r>
              <a:rPr lang="en-US" sz="2200" baseline="0" dirty="0"/>
              <a:t> Trade)</a:t>
            </a:r>
            <a:endParaRPr lang="en-US" sz="2200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'[1]Bullet Bar Chart'!$B$2</c:f>
              <c:strCache>
                <c:ptCount val="1"/>
                <c:pt idx="0">
                  <c:v>Total Revenue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numRef>
              <c:f>'[1]Bullet Bar Chart'!$A$3:$A$8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</c:numCache>
            </c:numRef>
          </c:cat>
          <c:val>
            <c:numRef>
              <c:f>'[1]Bullet Bar Chart'!$B$3:$B$8</c:f>
              <c:numCache>
                <c:formatCode>General</c:formatCode>
                <c:ptCount val="6"/>
                <c:pt idx="0">
                  <c:v>35076.1642704</c:v>
                </c:pt>
                <c:pt idx="1">
                  <c:v>131535.616014</c:v>
                </c:pt>
                <c:pt idx="2">
                  <c:v>263071.2320279999</c:v>
                </c:pt>
                <c:pt idx="3">
                  <c:v>473528.2176504</c:v>
                </c:pt>
                <c:pt idx="4">
                  <c:v>639165.6600384</c:v>
                </c:pt>
                <c:pt idx="5">
                  <c:v>735625.111782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088046136"/>
        <c:axId val="-2088062632"/>
      </c:barChart>
      <c:barChart>
        <c:barDir val="col"/>
        <c:grouping val="stacked"/>
        <c:varyColors val="0"/>
        <c:ser>
          <c:idx val="1"/>
          <c:order val="1"/>
          <c:tx>
            <c:strRef>
              <c:f>'[1]Bullet Bar Chart'!$C$2</c:f>
              <c:strCache>
                <c:ptCount val="1"/>
                <c:pt idx="0">
                  <c:v>Profit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numRef>
              <c:f>'[1]Bullet Bar Chart'!$A$3:$A$8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</c:numCache>
            </c:numRef>
          </c:cat>
          <c:val>
            <c:numRef>
              <c:f>'[1]Bullet Bar Chart'!$C$3:$C$8</c:f>
              <c:numCache>
                <c:formatCode>General</c:formatCode>
                <c:ptCount val="6"/>
                <c:pt idx="0">
                  <c:v>16869.535848</c:v>
                </c:pt>
                <c:pt idx="1">
                  <c:v>63260.75943</c:v>
                </c:pt>
                <c:pt idx="2">
                  <c:v>126521.51886</c:v>
                </c:pt>
                <c:pt idx="3">
                  <c:v>227738.733948</c:v>
                </c:pt>
                <c:pt idx="4">
                  <c:v>307400.431008</c:v>
                </c:pt>
                <c:pt idx="5">
                  <c:v>353791.65459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-2088075256"/>
        <c:axId val="-2088063752"/>
      </c:barChart>
      <c:catAx>
        <c:axId val="-2088046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88062632"/>
        <c:crosses val="autoZero"/>
        <c:auto val="1"/>
        <c:lblAlgn val="ctr"/>
        <c:lblOffset val="100"/>
        <c:noMultiLvlLbl val="0"/>
      </c:catAx>
      <c:valAx>
        <c:axId val="-2088062632"/>
        <c:scaling>
          <c:orientation val="minMax"/>
        </c:scaling>
        <c:delete val="0"/>
        <c:axPos val="l"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88046136"/>
        <c:crosses val="autoZero"/>
        <c:crossBetween val="between"/>
      </c:valAx>
      <c:valAx>
        <c:axId val="-208806375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one"/>
        <c:crossAx val="-2088075256"/>
        <c:crosses val="max"/>
        <c:crossBetween val="between"/>
      </c:valAx>
      <c:catAx>
        <c:axId val="-2088075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2088063752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3C1C4D-61C6-4B4D-95A1-1C943C90AD37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0D943299-6F1D-2F4F-BBBB-B780CE222420}">
      <dgm:prSet phldrT="[Text]"/>
      <dgm:spPr>
        <a:solidFill>
          <a:srgbClr val="89C735"/>
        </a:solidFill>
      </dgm:spPr>
      <dgm:t>
        <a:bodyPr/>
        <a:lstStyle/>
        <a:p>
          <a:pPr algn="ctr"/>
          <a:r>
            <a:rPr lang="en-US" dirty="0" smtClean="0"/>
            <a:t>2013</a:t>
          </a:r>
          <a:endParaRPr lang="en-US" dirty="0"/>
        </a:p>
      </dgm:t>
    </dgm:pt>
    <dgm:pt modelId="{692ED813-07E5-BA4F-BF29-988D69F3FE40}" type="parTrans" cxnId="{60D303C5-F03F-854B-8A44-1F6A3FFD5341}">
      <dgm:prSet/>
      <dgm:spPr/>
      <dgm:t>
        <a:bodyPr/>
        <a:lstStyle/>
        <a:p>
          <a:pPr algn="ctr"/>
          <a:endParaRPr lang="en-US"/>
        </a:p>
      </dgm:t>
    </dgm:pt>
    <dgm:pt modelId="{1C4ADC61-45E9-6A41-AE92-D12EAA6C8D15}" type="sibTrans" cxnId="{60D303C5-F03F-854B-8A44-1F6A3FFD5341}">
      <dgm:prSet/>
      <dgm:spPr/>
      <dgm:t>
        <a:bodyPr/>
        <a:lstStyle/>
        <a:p>
          <a:pPr algn="ctr"/>
          <a:endParaRPr lang="en-US"/>
        </a:p>
      </dgm:t>
    </dgm:pt>
    <dgm:pt modelId="{05D6BF66-500E-CB43-A9D0-5A9AE9E98347}">
      <dgm:prSet phldrT="[Text]"/>
      <dgm:spPr>
        <a:solidFill>
          <a:srgbClr val="A2A3A4"/>
        </a:solidFill>
      </dgm:spPr>
      <dgm:t>
        <a:bodyPr/>
        <a:lstStyle/>
        <a:p>
          <a:pPr algn="ctr"/>
          <a:r>
            <a:rPr lang="en-US" dirty="0" smtClean="0"/>
            <a:t>2014</a:t>
          </a:r>
          <a:endParaRPr lang="en-US" dirty="0"/>
        </a:p>
      </dgm:t>
    </dgm:pt>
    <dgm:pt modelId="{FCAF42C2-B157-9A4B-BA58-12606BB1C397}" type="parTrans" cxnId="{9B59B504-53D1-6544-ADFC-1D45D0593481}">
      <dgm:prSet/>
      <dgm:spPr/>
      <dgm:t>
        <a:bodyPr/>
        <a:lstStyle/>
        <a:p>
          <a:pPr algn="ctr"/>
          <a:endParaRPr lang="en-US"/>
        </a:p>
      </dgm:t>
    </dgm:pt>
    <dgm:pt modelId="{AFE0728C-B726-9D44-BD72-6BD41E0F7DA5}" type="sibTrans" cxnId="{9B59B504-53D1-6544-ADFC-1D45D0593481}">
      <dgm:prSet/>
      <dgm:spPr/>
      <dgm:t>
        <a:bodyPr/>
        <a:lstStyle/>
        <a:p>
          <a:pPr algn="ctr"/>
          <a:endParaRPr lang="en-US"/>
        </a:p>
      </dgm:t>
    </dgm:pt>
    <dgm:pt modelId="{4185E4A2-E203-A045-BB14-E69F85BE184D}">
      <dgm:prSet phldrT="[Text]"/>
      <dgm:spPr>
        <a:solidFill>
          <a:srgbClr val="A2A3A4"/>
        </a:solidFill>
      </dgm:spPr>
      <dgm:t>
        <a:bodyPr/>
        <a:lstStyle/>
        <a:p>
          <a:pPr algn="ctr"/>
          <a:r>
            <a:rPr lang="en-US" dirty="0" smtClean="0"/>
            <a:t>2015</a:t>
          </a:r>
          <a:endParaRPr lang="en-US" dirty="0"/>
        </a:p>
      </dgm:t>
    </dgm:pt>
    <dgm:pt modelId="{8B6D20D0-972E-E946-8B11-FAD214B79EE0}" type="parTrans" cxnId="{3808F6C1-9C20-E443-9930-D8F4DF13CB32}">
      <dgm:prSet/>
      <dgm:spPr/>
      <dgm:t>
        <a:bodyPr/>
        <a:lstStyle/>
        <a:p>
          <a:pPr algn="ctr"/>
          <a:endParaRPr lang="en-US"/>
        </a:p>
      </dgm:t>
    </dgm:pt>
    <dgm:pt modelId="{F67C1FCE-2A0A-994F-824B-1300EA464770}" type="sibTrans" cxnId="{3808F6C1-9C20-E443-9930-D8F4DF13CB32}">
      <dgm:prSet/>
      <dgm:spPr/>
      <dgm:t>
        <a:bodyPr/>
        <a:lstStyle/>
        <a:p>
          <a:pPr algn="ctr"/>
          <a:endParaRPr lang="en-US"/>
        </a:p>
      </dgm:t>
    </dgm:pt>
    <dgm:pt modelId="{F14767BD-B358-8841-AB0E-84F1D44B232C}">
      <dgm:prSet phldrT="[Text]"/>
      <dgm:spPr>
        <a:solidFill>
          <a:srgbClr val="A2A3A4"/>
        </a:solidFill>
      </dgm:spPr>
      <dgm:t>
        <a:bodyPr/>
        <a:lstStyle/>
        <a:p>
          <a:pPr algn="ctr"/>
          <a:endParaRPr lang="en-US" dirty="0"/>
        </a:p>
      </dgm:t>
    </dgm:pt>
    <dgm:pt modelId="{1AED17D3-0654-B84A-AB9D-AC1E0225ECA6}" type="parTrans" cxnId="{7B7717FF-6763-F741-BD04-EE9D6E9A219D}">
      <dgm:prSet/>
      <dgm:spPr/>
      <dgm:t>
        <a:bodyPr/>
        <a:lstStyle/>
        <a:p>
          <a:pPr algn="ctr"/>
          <a:endParaRPr lang="en-US"/>
        </a:p>
      </dgm:t>
    </dgm:pt>
    <dgm:pt modelId="{225F2198-96E9-6242-9692-304966E0405A}" type="sibTrans" cxnId="{7B7717FF-6763-F741-BD04-EE9D6E9A219D}">
      <dgm:prSet/>
      <dgm:spPr/>
      <dgm:t>
        <a:bodyPr/>
        <a:lstStyle/>
        <a:p>
          <a:pPr algn="ctr"/>
          <a:endParaRPr lang="en-US"/>
        </a:p>
      </dgm:t>
    </dgm:pt>
    <dgm:pt modelId="{AAF6E338-2F8F-2F47-B4EF-FDEF7A007D65}">
      <dgm:prSet phldrT="[Text]"/>
      <dgm:spPr>
        <a:solidFill>
          <a:srgbClr val="A2A3A4"/>
        </a:solidFill>
      </dgm:spPr>
      <dgm:t>
        <a:bodyPr/>
        <a:lstStyle/>
        <a:p>
          <a:pPr algn="ctr"/>
          <a:endParaRPr lang="en-US" dirty="0"/>
        </a:p>
      </dgm:t>
    </dgm:pt>
    <dgm:pt modelId="{EF3B7088-0FA1-C848-B73F-E49AC4ECE202}" type="parTrans" cxnId="{26FA7692-1FC7-4A4D-AC7F-3184B4EED259}">
      <dgm:prSet/>
      <dgm:spPr/>
      <dgm:t>
        <a:bodyPr/>
        <a:lstStyle/>
        <a:p>
          <a:pPr algn="ctr"/>
          <a:endParaRPr lang="en-US"/>
        </a:p>
      </dgm:t>
    </dgm:pt>
    <dgm:pt modelId="{98979111-040B-3940-98E6-42AD4BA5397C}" type="sibTrans" cxnId="{26FA7692-1FC7-4A4D-AC7F-3184B4EED259}">
      <dgm:prSet/>
      <dgm:spPr/>
      <dgm:t>
        <a:bodyPr/>
        <a:lstStyle/>
        <a:p>
          <a:pPr algn="ctr"/>
          <a:endParaRPr lang="en-US"/>
        </a:p>
      </dgm:t>
    </dgm:pt>
    <dgm:pt modelId="{5B861CF7-4BFF-7D4A-9A7A-08D06DC8A947}">
      <dgm:prSet phldrT="[Text]"/>
      <dgm:spPr>
        <a:solidFill>
          <a:srgbClr val="A2A3A4"/>
        </a:solidFill>
      </dgm:spPr>
      <dgm:t>
        <a:bodyPr/>
        <a:lstStyle/>
        <a:p>
          <a:pPr algn="ctr"/>
          <a:endParaRPr lang="en-US" dirty="0"/>
        </a:p>
      </dgm:t>
    </dgm:pt>
    <dgm:pt modelId="{24688AAE-2E6B-D34D-9E07-C7E93B15A456}" type="parTrans" cxnId="{962977AB-AF34-6F4D-BC5E-001DE310084D}">
      <dgm:prSet/>
      <dgm:spPr/>
      <dgm:t>
        <a:bodyPr/>
        <a:lstStyle/>
        <a:p>
          <a:pPr algn="ctr"/>
          <a:endParaRPr lang="en-US"/>
        </a:p>
      </dgm:t>
    </dgm:pt>
    <dgm:pt modelId="{32648804-89EC-B447-B5B0-15243D5CE974}" type="sibTrans" cxnId="{962977AB-AF34-6F4D-BC5E-001DE310084D}">
      <dgm:prSet/>
      <dgm:spPr/>
      <dgm:t>
        <a:bodyPr/>
        <a:lstStyle/>
        <a:p>
          <a:pPr algn="ctr"/>
          <a:endParaRPr lang="en-US"/>
        </a:p>
      </dgm:t>
    </dgm:pt>
    <dgm:pt modelId="{861B8103-F426-184A-9079-DA9409BB31C8}">
      <dgm:prSet phldrT="[Text]"/>
      <dgm:spPr>
        <a:solidFill>
          <a:srgbClr val="89C735"/>
        </a:solidFill>
      </dgm:spPr>
      <dgm:t>
        <a:bodyPr/>
        <a:lstStyle/>
        <a:p>
          <a:pPr algn="ctr"/>
          <a:r>
            <a:rPr lang="en-US" smtClean="0"/>
            <a:t>2012</a:t>
          </a:r>
          <a:endParaRPr lang="en-US" dirty="0"/>
        </a:p>
      </dgm:t>
    </dgm:pt>
    <dgm:pt modelId="{EF241289-0647-414A-98B3-277FC92EB310}" type="parTrans" cxnId="{DAC57097-5990-BE46-8D19-902D1B7B1166}">
      <dgm:prSet/>
      <dgm:spPr/>
      <dgm:t>
        <a:bodyPr/>
        <a:lstStyle/>
        <a:p>
          <a:endParaRPr lang="en-US"/>
        </a:p>
      </dgm:t>
    </dgm:pt>
    <dgm:pt modelId="{AB51CC8D-D595-D149-9E2A-647552BEB843}" type="sibTrans" cxnId="{DAC57097-5990-BE46-8D19-902D1B7B1166}">
      <dgm:prSet/>
      <dgm:spPr/>
      <dgm:t>
        <a:bodyPr/>
        <a:lstStyle/>
        <a:p>
          <a:endParaRPr lang="en-US"/>
        </a:p>
      </dgm:t>
    </dgm:pt>
    <dgm:pt modelId="{D8DA2B53-D04A-3B48-B742-70CAEEBD8CE7}">
      <dgm:prSet phldrT="[Text]"/>
      <dgm:spPr>
        <a:solidFill>
          <a:srgbClr val="89C735"/>
        </a:solidFill>
      </dgm:spPr>
      <dgm:t>
        <a:bodyPr/>
        <a:lstStyle/>
        <a:p>
          <a:pPr algn="ctr"/>
          <a:endParaRPr lang="en-US" dirty="0"/>
        </a:p>
      </dgm:t>
    </dgm:pt>
    <dgm:pt modelId="{0D5068F4-CA08-FD48-8608-B5FCEB3CD4E1}" type="parTrans" cxnId="{2ED54520-58ED-0541-BC0A-04DF5AA378C7}">
      <dgm:prSet/>
      <dgm:spPr/>
      <dgm:t>
        <a:bodyPr/>
        <a:lstStyle/>
        <a:p>
          <a:endParaRPr lang="en-US"/>
        </a:p>
      </dgm:t>
    </dgm:pt>
    <dgm:pt modelId="{54343552-3269-EC45-9721-6D4D07A23714}" type="sibTrans" cxnId="{2ED54520-58ED-0541-BC0A-04DF5AA378C7}">
      <dgm:prSet/>
      <dgm:spPr/>
      <dgm:t>
        <a:bodyPr/>
        <a:lstStyle/>
        <a:p>
          <a:endParaRPr lang="en-US"/>
        </a:p>
      </dgm:t>
    </dgm:pt>
    <dgm:pt modelId="{07A210E6-A847-7247-9109-85C2EC6733FA}" type="pres">
      <dgm:prSet presAssocID="{683C1C4D-61C6-4B4D-95A1-1C943C90AD37}" presName="Name0" presStyleCnt="0">
        <dgm:presLayoutVars>
          <dgm:dir/>
          <dgm:animLvl val="lvl"/>
          <dgm:resizeHandles val="exact"/>
        </dgm:presLayoutVars>
      </dgm:prSet>
      <dgm:spPr/>
    </dgm:pt>
    <dgm:pt modelId="{C341E8D5-A63F-6F47-907D-8E82846F6AE6}" type="pres">
      <dgm:prSet presAssocID="{861B8103-F426-184A-9079-DA9409BB31C8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793C6-DB10-A945-83C7-A48C3E81AF5A}" type="pres">
      <dgm:prSet presAssocID="{AB51CC8D-D595-D149-9E2A-647552BEB843}" presName="parTxOnlySpace" presStyleCnt="0"/>
      <dgm:spPr/>
    </dgm:pt>
    <dgm:pt modelId="{ADCF2495-2677-4A46-9A10-EB1DBCDB40B1}" type="pres">
      <dgm:prSet presAssocID="{D8DA2B53-D04A-3B48-B742-70CAEEBD8CE7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84FE7-726D-EE4B-8306-FB3C8550D117}" type="pres">
      <dgm:prSet presAssocID="{54343552-3269-EC45-9721-6D4D07A23714}" presName="parTxOnlySpace" presStyleCnt="0"/>
      <dgm:spPr/>
    </dgm:pt>
    <dgm:pt modelId="{8458F046-C7B2-5C43-873A-8B1A5ACF2FA9}" type="pres">
      <dgm:prSet presAssocID="{0D943299-6F1D-2F4F-BBBB-B780CE222420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B2DB0-B631-1449-B76B-470663D1C7A0}" type="pres">
      <dgm:prSet presAssocID="{1C4ADC61-45E9-6A41-AE92-D12EAA6C8D15}" presName="parTxOnlySpace" presStyleCnt="0"/>
      <dgm:spPr/>
    </dgm:pt>
    <dgm:pt modelId="{F81DF4BD-F0ED-2A4C-AC86-8CD0ADAD7934}" type="pres">
      <dgm:prSet presAssocID="{5B861CF7-4BFF-7D4A-9A7A-08D06DC8A947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80CB3-5762-A946-9EE4-9DAEDDFC6AED}" type="pres">
      <dgm:prSet presAssocID="{32648804-89EC-B447-B5B0-15243D5CE974}" presName="parTxOnlySpace" presStyleCnt="0"/>
      <dgm:spPr/>
    </dgm:pt>
    <dgm:pt modelId="{B9D5AFAD-158B-F144-9A28-61907CC36839}" type="pres">
      <dgm:prSet presAssocID="{05D6BF66-500E-CB43-A9D0-5A9AE9E98347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D4A0D-3A47-0743-9047-349B73FE0D7C}" type="pres">
      <dgm:prSet presAssocID="{AFE0728C-B726-9D44-BD72-6BD41E0F7DA5}" presName="parTxOnlySpace" presStyleCnt="0"/>
      <dgm:spPr/>
    </dgm:pt>
    <dgm:pt modelId="{DE10CC9F-5938-014A-B321-22B6F70FF4DB}" type="pres">
      <dgm:prSet presAssocID="{F14767BD-B358-8841-AB0E-84F1D44B232C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A0AE1-AFDF-C14D-B19E-D0E79CB87987}" type="pres">
      <dgm:prSet presAssocID="{225F2198-96E9-6242-9692-304966E0405A}" presName="parTxOnlySpace" presStyleCnt="0"/>
      <dgm:spPr/>
    </dgm:pt>
    <dgm:pt modelId="{0B711034-FEB5-3042-A851-F02FCC76E9D7}" type="pres">
      <dgm:prSet presAssocID="{4185E4A2-E203-A045-BB14-E69F85BE184D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3212D-094B-674B-BC73-E7670E5FE510}" type="pres">
      <dgm:prSet presAssocID="{F67C1FCE-2A0A-994F-824B-1300EA464770}" presName="parTxOnlySpace" presStyleCnt="0"/>
      <dgm:spPr/>
    </dgm:pt>
    <dgm:pt modelId="{2C139257-20C5-F14D-8F27-3F46C55A55D5}" type="pres">
      <dgm:prSet presAssocID="{AAF6E338-2F8F-2F47-B4EF-FDEF7A007D65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A419E2-725A-FE48-8B85-C4650756013F}" type="presOf" srcId="{AAF6E338-2F8F-2F47-B4EF-FDEF7A007D65}" destId="{2C139257-20C5-F14D-8F27-3F46C55A55D5}" srcOrd="0" destOrd="0" presId="urn:microsoft.com/office/officeart/2005/8/layout/chevron1"/>
    <dgm:cxn modelId="{7B7717FF-6763-F741-BD04-EE9D6E9A219D}" srcId="{683C1C4D-61C6-4B4D-95A1-1C943C90AD37}" destId="{F14767BD-B358-8841-AB0E-84F1D44B232C}" srcOrd="5" destOrd="0" parTransId="{1AED17D3-0654-B84A-AB9D-AC1E0225ECA6}" sibTransId="{225F2198-96E9-6242-9692-304966E0405A}"/>
    <dgm:cxn modelId="{DAC57097-5990-BE46-8D19-902D1B7B1166}" srcId="{683C1C4D-61C6-4B4D-95A1-1C943C90AD37}" destId="{861B8103-F426-184A-9079-DA9409BB31C8}" srcOrd="0" destOrd="0" parTransId="{EF241289-0647-414A-98B3-277FC92EB310}" sibTransId="{AB51CC8D-D595-D149-9E2A-647552BEB843}"/>
    <dgm:cxn modelId="{26FA7692-1FC7-4A4D-AC7F-3184B4EED259}" srcId="{683C1C4D-61C6-4B4D-95A1-1C943C90AD37}" destId="{AAF6E338-2F8F-2F47-B4EF-FDEF7A007D65}" srcOrd="7" destOrd="0" parTransId="{EF3B7088-0FA1-C848-B73F-E49AC4ECE202}" sibTransId="{98979111-040B-3940-98E6-42AD4BA5397C}"/>
    <dgm:cxn modelId="{055531E9-79E7-F142-86A6-469F67C36EA7}" type="presOf" srcId="{F14767BD-B358-8841-AB0E-84F1D44B232C}" destId="{DE10CC9F-5938-014A-B321-22B6F70FF4DB}" srcOrd="0" destOrd="0" presId="urn:microsoft.com/office/officeart/2005/8/layout/chevron1"/>
    <dgm:cxn modelId="{9B59B504-53D1-6544-ADFC-1D45D0593481}" srcId="{683C1C4D-61C6-4B4D-95A1-1C943C90AD37}" destId="{05D6BF66-500E-CB43-A9D0-5A9AE9E98347}" srcOrd="4" destOrd="0" parTransId="{FCAF42C2-B157-9A4B-BA58-12606BB1C397}" sibTransId="{AFE0728C-B726-9D44-BD72-6BD41E0F7DA5}"/>
    <dgm:cxn modelId="{60D303C5-F03F-854B-8A44-1F6A3FFD5341}" srcId="{683C1C4D-61C6-4B4D-95A1-1C943C90AD37}" destId="{0D943299-6F1D-2F4F-BBBB-B780CE222420}" srcOrd="2" destOrd="0" parTransId="{692ED813-07E5-BA4F-BF29-988D69F3FE40}" sibTransId="{1C4ADC61-45E9-6A41-AE92-D12EAA6C8D15}"/>
    <dgm:cxn modelId="{346AE3C5-22B6-3047-B161-27F709CBA64B}" type="presOf" srcId="{05D6BF66-500E-CB43-A9D0-5A9AE9E98347}" destId="{B9D5AFAD-158B-F144-9A28-61907CC36839}" srcOrd="0" destOrd="0" presId="urn:microsoft.com/office/officeart/2005/8/layout/chevron1"/>
    <dgm:cxn modelId="{D887A292-321A-4946-92B8-F0DD9FF1888D}" type="presOf" srcId="{683C1C4D-61C6-4B4D-95A1-1C943C90AD37}" destId="{07A210E6-A847-7247-9109-85C2EC6733FA}" srcOrd="0" destOrd="0" presId="urn:microsoft.com/office/officeart/2005/8/layout/chevron1"/>
    <dgm:cxn modelId="{485ECDC2-A09B-1B43-B8AD-2E341D3A03C5}" type="presOf" srcId="{861B8103-F426-184A-9079-DA9409BB31C8}" destId="{C341E8D5-A63F-6F47-907D-8E82846F6AE6}" srcOrd="0" destOrd="0" presId="urn:microsoft.com/office/officeart/2005/8/layout/chevron1"/>
    <dgm:cxn modelId="{962977AB-AF34-6F4D-BC5E-001DE310084D}" srcId="{683C1C4D-61C6-4B4D-95A1-1C943C90AD37}" destId="{5B861CF7-4BFF-7D4A-9A7A-08D06DC8A947}" srcOrd="3" destOrd="0" parTransId="{24688AAE-2E6B-D34D-9E07-C7E93B15A456}" sibTransId="{32648804-89EC-B447-B5B0-15243D5CE974}"/>
    <dgm:cxn modelId="{C6A9938E-C7E4-6F42-BBEE-0A3EEF611F43}" type="presOf" srcId="{0D943299-6F1D-2F4F-BBBB-B780CE222420}" destId="{8458F046-C7B2-5C43-873A-8B1A5ACF2FA9}" srcOrd="0" destOrd="0" presId="urn:microsoft.com/office/officeart/2005/8/layout/chevron1"/>
    <dgm:cxn modelId="{716D3A29-C155-3D4F-99CA-2C387648671A}" type="presOf" srcId="{5B861CF7-4BFF-7D4A-9A7A-08D06DC8A947}" destId="{F81DF4BD-F0ED-2A4C-AC86-8CD0ADAD7934}" srcOrd="0" destOrd="0" presId="urn:microsoft.com/office/officeart/2005/8/layout/chevron1"/>
    <dgm:cxn modelId="{3808F6C1-9C20-E443-9930-D8F4DF13CB32}" srcId="{683C1C4D-61C6-4B4D-95A1-1C943C90AD37}" destId="{4185E4A2-E203-A045-BB14-E69F85BE184D}" srcOrd="6" destOrd="0" parTransId="{8B6D20D0-972E-E946-8B11-FAD214B79EE0}" sibTransId="{F67C1FCE-2A0A-994F-824B-1300EA464770}"/>
    <dgm:cxn modelId="{3D66C1BB-D16F-AD46-B120-A2C66590B825}" type="presOf" srcId="{D8DA2B53-D04A-3B48-B742-70CAEEBD8CE7}" destId="{ADCF2495-2677-4A46-9A10-EB1DBCDB40B1}" srcOrd="0" destOrd="0" presId="urn:microsoft.com/office/officeart/2005/8/layout/chevron1"/>
    <dgm:cxn modelId="{518545F3-14F3-164E-B0DC-9E679C988D59}" type="presOf" srcId="{4185E4A2-E203-A045-BB14-E69F85BE184D}" destId="{0B711034-FEB5-3042-A851-F02FCC76E9D7}" srcOrd="0" destOrd="0" presId="urn:microsoft.com/office/officeart/2005/8/layout/chevron1"/>
    <dgm:cxn modelId="{2ED54520-58ED-0541-BC0A-04DF5AA378C7}" srcId="{683C1C4D-61C6-4B4D-95A1-1C943C90AD37}" destId="{D8DA2B53-D04A-3B48-B742-70CAEEBD8CE7}" srcOrd="1" destOrd="0" parTransId="{0D5068F4-CA08-FD48-8608-B5FCEB3CD4E1}" sibTransId="{54343552-3269-EC45-9721-6D4D07A23714}"/>
    <dgm:cxn modelId="{C74FCFF6-6946-8D49-9731-83347914915A}" type="presParOf" srcId="{07A210E6-A847-7247-9109-85C2EC6733FA}" destId="{C341E8D5-A63F-6F47-907D-8E82846F6AE6}" srcOrd="0" destOrd="0" presId="urn:microsoft.com/office/officeart/2005/8/layout/chevron1"/>
    <dgm:cxn modelId="{F11D214E-E86F-1F4C-BFE6-82CE4D3B0D45}" type="presParOf" srcId="{07A210E6-A847-7247-9109-85C2EC6733FA}" destId="{45B793C6-DB10-A945-83C7-A48C3E81AF5A}" srcOrd="1" destOrd="0" presId="urn:microsoft.com/office/officeart/2005/8/layout/chevron1"/>
    <dgm:cxn modelId="{57BA0007-1AAF-4548-9608-BA2AA03870A6}" type="presParOf" srcId="{07A210E6-A847-7247-9109-85C2EC6733FA}" destId="{ADCF2495-2677-4A46-9A10-EB1DBCDB40B1}" srcOrd="2" destOrd="0" presId="urn:microsoft.com/office/officeart/2005/8/layout/chevron1"/>
    <dgm:cxn modelId="{52B43EFB-5798-E140-B622-5C5356312567}" type="presParOf" srcId="{07A210E6-A847-7247-9109-85C2EC6733FA}" destId="{94684FE7-726D-EE4B-8306-FB3C8550D117}" srcOrd="3" destOrd="0" presId="urn:microsoft.com/office/officeart/2005/8/layout/chevron1"/>
    <dgm:cxn modelId="{831A924B-AAF7-F54C-BCC2-D7F4571994B0}" type="presParOf" srcId="{07A210E6-A847-7247-9109-85C2EC6733FA}" destId="{8458F046-C7B2-5C43-873A-8B1A5ACF2FA9}" srcOrd="4" destOrd="0" presId="urn:microsoft.com/office/officeart/2005/8/layout/chevron1"/>
    <dgm:cxn modelId="{43DF18A9-531B-514A-8FAA-B26CD9B7FBEE}" type="presParOf" srcId="{07A210E6-A847-7247-9109-85C2EC6733FA}" destId="{31FB2DB0-B631-1449-B76B-470663D1C7A0}" srcOrd="5" destOrd="0" presId="urn:microsoft.com/office/officeart/2005/8/layout/chevron1"/>
    <dgm:cxn modelId="{0E5C10F0-6978-0343-B97F-984AA0DBEA82}" type="presParOf" srcId="{07A210E6-A847-7247-9109-85C2EC6733FA}" destId="{F81DF4BD-F0ED-2A4C-AC86-8CD0ADAD7934}" srcOrd="6" destOrd="0" presId="urn:microsoft.com/office/officeart/2005/8/layout/chevron1"/>
    <dgm:cxn modelId="{30EEE6F4-6683-AE4B-8B74-49D4C3A44672}" type="presParOf" srcId="{07A210E6-A847-7247-9109-85C2EC6733FA}" destId="{72B80CB3-5762-A946-9EE4-9DAEDDFC6AED}" srcOrd="7" destOrd="0" presId="urn:microsoft.com/office/officeart/2005/8/layout/chevron1"/>
    <dgm:cxn modelId="{574E3E4D-E456-C84B-834C-4A1EA005DB46}" type="presParOf" srcId="{07A210E6-A847-7247-9109-85C2EC6733FA}" destId="{B9D5AFAD-158B-F144-9A28-61907CC36839}" srcOrd="8" destOrd="0" presId="urn:microsoft.com/office/officeart/2005/8/layout/chevron1"/>
    <dgm:cxn modelId="{1589C4E2-7CF0-644E-8AF3-34C9555F8B99}" type="presParOf" srcId="{07A210E6-A847-7247-9109-85C2EC6733FA}" destId="{993D4A0D-3A47-0743-9047-349B73FE0D7C}" srcOrd="9" destOrd="0" presId="urn:microsoft.com/office/officeart/2005/8/layout/chevron1"/>
    <dgm:cxn modelId="{758DF28C-7696-D747-96D8-06F8E494F8C6}" type="presParOf" srcId="{07A210E6-A847-7247-9109-85C2EC6733FA}" destId="{DE10CC9F-5938-014A-B321-22B6F70FF4DB}" srcOrd="10" destOrd="0" presId="urn:microsoft.com/office/officeart/2005/8/layout/chevron1"/>
    <dgm:cxn modelId="{F5015F87-B69D-6F4B-9177-11BAECEEE77C}" type="presParOf" srcId="{07A210E6-A847-7247-9109-85C2EC6733FA}" destId="{5B6A0AE1-AFDF-C14D-B19E-D0E79CB87987}" srcOrd="11" destOrd="0" presId="urn:microsoft.com/office/officeart/2005/8/layout/chevron1"/>
    <dgm:cxn modelId="{CE1423E4-6456-9646-A805-BF532934ADC6}" type="presParOf" srcId="{07A210E6-A847-7247-9109-85C2EC6733FA}" destId="{0B711034-FEB5-3042-A851-F02FCC76E9D7}" srcOrd="12" destOrd="0" presId="urn:microsoft.com/office/officeart/2005/8/layout/chevron1"/>
    <dgm:cxn modelId="{99E62E59-C186-FA42-9F6B-30C91424F42C}" type="presParOf" srcId="{07A210E6-A847-7247-9109-85C2EC6733FA}" destId="{37E3212D-094B-674B-BC73-E7670E5FE510}" srcOrd="13" destOrd="0" presId="urn:microsoft.com/office/officeart/2005/8/layout/chevron1"/>
    <dgm:cxn modelId="{7BF3F2BE-64DE-CA4B-B5C5-A395DF61CCB6}" type="presParOf" srcId="{07A210E6-A847-7247-9109-85C2EC6733FA}" destId="{2C139257-20C5-F14D-8F27-3F46C55A55D5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3C1C4D-61C6-4B4D-95A1-1C943C90AD37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0D943299-6F1D-2F4F-BBBB-B780CE222420}">
      <dgm:prSet phldrT="[Text]"/>
      <dgm:spPr>
        <a:solidFill>
          <a:srgbClr val="89C735"/>
        </a:solidFill>
      </dgm:spPr>
      <dgm:t>
        <a:bodyPr/>
        <a:lstStyle/>
        <a:p>
          <a:pPr algn="ctr"/>
          <a:r>
            <a:rPr lang="en-US" dirty="0" smtClean="0"/>
            <a:t>2013</a:t>
          </a:r>
          <a:endParaRPr lang="en-US" dirty="0"/>
        </a:p>
      </dgm:t>
    </dgm:pt>
    <dgm:pt modelId="{692ED813-07E5-BA4F-BF29-988D69F3FE40}" type="parTrans" cxnId="{60D303C5-F03F-854B-8A44-1F6A3FFD5341}">
      <dgm:prSet/>
      <dgm:spPr/>
      <dgm:t>
        <a:bodyPr/>
        <a:lstStyle/>
        <a:p>
          <a:pPr algn="ctr"/>
          <a:endParaRPr lang="en-US"/>
        </a:p>
      </dgm:t>
    </dgm:pt>
    <dgm:pt modelId="{1C4ADC61-45E9-6A41-AE92-D12EAA6C8D15}" type="sibTrans" cxnId="{60D303C5-F03F-854B-8A44-1F6A3FFD5341}">
      <dgm:prSet/>
      <dgm:spPr/>
      <dgm:t>
        <a:bodyPr/>
        <a:lstStyle/>
        <a:p>
          <a:pPr algn="ctr"/>
          <a:endParaRPr lang="en-US"/>
        </a:p>
      </dgm:t>
    </dgm:pt>
    <dgm:pt modelId="{05D6BF66-500E-CB43-A9D0-5A9AE9E98347}">
      <dgm:prSet phldrT="[Text]"/>
      <dgm:spPr>
        <a:solidFill>
          <a:srgbClr val="A2A3A4"/>
        </a:solidFill>
      </dgm:spPr>
      <dgm:t>
        <a:bodyPr/>
        <a:lstStyle/>
        <a:p>
          <a:pPr algn="ctr"/>
          <a:r>
            <a:rPr lang="en-US" dirty="0" smtClean="0"/>
            <a:t>2014</a:t>
          </a:r>
          <a:endParaRPr lang="en-US" dirty="0"/>
        </a:p>
      </dgm:t>
    </dgm:pt>
    <dgm:pt modelId="{FCAF42C2-B157-9A4B-BA58-12606BB1C397}" type="parTrans" cxnId="{9B59B504-53D1-6544-ADFC-1D45D0593481}">
      <dgm:prSet/>
      <dgm:spPr/>
      <dgm:t>
        <a:bodyPr/>
        <a:lstStyle/>
        <a:p>
          <a:pPr algn="ctr"/>
          <a:endParaRPr lang="en-US"/>
        </a:p>
      </dgm:t>
    </dgm:pt>
    <dgm:pt modelId="{AFE0728C-B726-9D44-BD72-6BD41E0F7DA5}" type="sibTrans" cxnId="{9B59B504-53D1-6544-ADFC-1D45D0593481}">
      <dgm:prSet/>
      <dgm:spPr/>
      <dgm:t>
        <a:bodyPr/>
        <a:lstStyle/>
        <a:p>
          <a:pPr algn="ctr"/>
          <a:endParaRPr lang="en-US"/>
        </a:p>
      </dgm:t>
    </dgm:pt>
    <dgm:pt modelId="{4185E4A2-E203-A045-BB14-E69F85BE184D}">
      <dgm:prSet phldrT="[Text]"/>
      <dgm:spPr>
        <a:solidFill>
          <a:srgbClr val="A2A3A4"/>
        </a:solidFill>
      </dgm:spPr>
      <dgm:t>
        <a:bodyPr/>
        <a:lstStyle/>
        <a:p>
          <a:pPr algn="ctr"/>
          <a:r>
            <a:rPr lang="en-US" dirty="0" smtClean="0"/>
            <a:t>2015</a:t>
          </a:r>
          <a:endParaRPr lang="en-US" dirty="0"/>
        </a:p>
      </dgm:t>
    </dgm:pt>
    <dgm:pt modelId="{8B6D20D0-972E-E946-8B11-FAD214B79EE0}" type="parTrans" cxnId="{3808F6C1-9C20-E443-9930-D8F4DF13CB32}">
      <dgm:prSet/>
      <dgm:spPr/>
      <dgm:t>
        <a:bodyPr/>
        <a:lstStyle/>
        <a:p>
          <a:pPr algn="ctr"/>
          <a:endParaRPr lang="en-US"/>
        </a:p>
      </dgm:t>
    </dgm:pt>
    <dgm:pt modelId="{F67C1FCE-2A0A-994F-824B-1300EA464770}" type="sibTrans" cxnId="{3808F6C1-9C20-E443-9930-D8F4DF13CB32}">
      <dgm:prSet/>
      <dgm:spPr/>
      <dgm:t>
        <a:bodyPr/>
        <a:lstStyle/>
        <a:p>
          <a:pPr algn="ctr"/>
          <a:endParaRPr lang="en-US"/>
        </a:p>
      </dgm:t>
    </dgm:pt>
    <dgm:pt modelId="{F14767BD-B358-8841-AB0E-84F1D44B232C}">
      <dgm:prSet phldrT="[Text]"/>
      <dgm:spPr>
        <a:solidFill>
          <a:srgbClr val="A2A3A4"/>
        </a:solidFill>
      </dgm:spPr>
      <dgm:t>
        <a:bodyPr/>
        <a:lstStyle/>
        <a:p>
          <a:pPr algn="ctr"/>
          <a:endParaRPr lang="en-US" dirty="0"/>
        </a:p>
      </dgm:t>
    </dgm:pt>
    <dgm:pt modelId="{1AED17D3-0654-B84A-AB9D-AC1E0225ECA6}" type="parTrans" cxnId="{7B7717FF-6763-F741-BD04-EE9D6E9A219D}">
      <dgm:prSet/>
      <dgm:spPr/>
      <dgm:t>
        <a:bodyPr/>
        <a:lstStyle/>
        <a:p>
          <a:pPr algn="ctr"/>
          <a:endParaRPr lang="en-US"/>
        </a:p>
      </dgm:t>
    </dgm:pt>
    <dgm:pt modelId="{225F2198-96E9-6242-9692-304966E0405A}" type="sibTrans" cxnId="{7B7717FF-6763-F741-BD04-EE9D6E9A219D}">
      <dgm:prSet/>
      <dgm:spPr/>
      <dgm:t>
        <a:bodyPr/>
        <a:lstStyle/>
        <a:p>
          <a:pPr algn="ctr"/>
          <a:endParaRPr lang="en-US"/>
        </a:p>
      </dgm:t>
    </dgm:pt>
    <dgm:pt modelId="{AAF6E338-2F8F-2F47-B4EF-FDEF7A007D65}">
      <dgm:prSet phldrT="[Text]"/>
      <dgm:spPr>
        <a:solidFill>
          <a:srgbClr val="A2A3A4"/>
        </a:solidFill>
      </dgm:spPr>
      <dgm:t>
        <a:bodyPr/>
        <a:lstStyle/>
        <a:p>
          <a:pPr algn="ctr"/>
          <a:endParaRPr lang="en-US" dirty="0"/>
        </a:p>
      </dgm:t>
    </dgm:pt>
    <dgm:pt modelId="{EF3B7088-0FA1-C848-B73F-E49AC4ECE202}" type="parTrans" cxnId="{26FA7692-1FC7-4A4D-AC7F-3184B4EED259}">
      <dgm:prSet/>
      <dgm:spPr/>
      <dgm:t>
        <a:bodyPr/>
        <a:lstStyle/>
        <a:p>
          <a:pPr algn="ctr"/>
          <a:endParaRPr lang="en-US"/>
        </a:p>
      </dgm:t>
    </dgm:pt>
    <dgm:pt modelId="{98979111-040B-3940-98E6-42AD4BA5397C}" type="sibTrans" cxnId="{26FA7692-1FC7-4A4D-AC7F-3184B4EED259}">
      <dgm:prSet/>
      <dgm:spPr/>
      <dgm:t>
        <a:bodyPr/>
        <a:lstStyle/>
        <a:p>
          <a:pPr algn="ctr"/>
          <a:endParaRPr lang="en-US"/>
        </a:p>
      </dgm:t>
    </dgm:pt>
    <dgm:pt modelId="{5B861CF7-4BFF-7D4A-9A7A-08D06DC8A947}">
      <dgm:prSet phldrT="[Text]"/>
      <dgm:spPr>
        <a:solidFill>
          <a:srgbClr val="A2A3A4"/>
        </a:solidFill>
      </dgm:spPr>
      <dgm:t>
        <a:bodyPr/>
        <a:lstStyle/>
        <a:p>
          <a:pPr algn="ctr"/>
          <a:endParaRPr lang="en-US" dirty="0"/>
        </a:p>
      </dgm:t>
    </dgm:pt>
    <dgm:pt modelId="{24688AAE-2E6B-D34D-9E07-C7E93B15A456}" type="parTrans" cxnId="{962977AB-AF34-6F4D-BC5E-001DE310084D}">
      <dgm:prSet/>
      <dgm:spPr/>
      <dgm:t>
        <a:bodyPr/>
        <a:lstStyle/>
        <a:p>
          <a:pPr algn="ctr"/>
          <a:endParaRPr lang="en-US"/>
        </a:p>
      </dgm:t>
    </dgm:pt>
    <dgm:pt modelId="{32648804-89EC-B447-B5B0-15243D5CE974}" type="sibTrans" cxnId="{962977AB-AF34-6F4D-BC5E-001DE310084D}">
      <dgm:prSet/>
      <dgm:spPr/>
      <dgm:t>
        <a:bodyPr/>
        <a:lstStyle/>
        <a:p>
          <a:pPr algn="ctr"/>
          <a:endParaRPr lang="en-US"/>
        </a:p>
      </dgm:t>
    </dgm:pt>
    <dgm:pt modelId="{861B8103-F426-184A-9079-DA9409BB31C8}">
      <dgm:prSet phldrT="[Text]"/>
      <dgm:spPr>
        <a:solidFill>
          <a:srgbClr val="89C735"/>
        </a:solidFill>
      </dgm:spPr>
      <dgm:t>
        <a:bodyPr/>
        <a:lstStyle/>
        <a:p>
          <a:pPr algn="ctr"/>
          <a:r>
            <a:rPr lang="en-US" smtClean="0"/>
            <a:t>2012</a:t>
          </a:r>
          <a:endParaRPr lang="en-US" dirty="0"/>
        </a:p>
      </dgm:t>
    </dgm:pt>
    <dgm:pt modelId="{EF241289-0647-414A-98B3-277FC92EB310}" type="parTrans" cxnId="{DAC57097-5990-BE46-8D19-902D1B7B1166}">
      <dgm:prSet/>
      <dgm:spPr/>
      <dgm:t>
        <a:bodyPr/>
        <a:lstStyle/>
        <a:p>
          <a:endParaRPr lang="en-US"/>
        </a:p>
      </dgm:t>
    </dgm:pt>
    <dgm:pt modelId="{AB51CC8D-D595-D149-9E2A-647552BEB843}" type="sibTrans" cxnId="{DAC57097-5990-BE46-8D19-902D1B7B1166}">
      <dgm:prSet/>
      <dgm:spPr/>
      <dgm:t>
        <a:bodyPr/>
        <a:lstStyle/>
        <a:p>
          <a:endParaRPr lang="en-US"/>
        </a:p>
      </dgm:t>
    </dgm:pt>
    <dgm:pt modelId="{D8DA2B53-D04A-3B48-B742-70CAEEBD8CE7}">
      <dgm:prSet phldrT="[Text]"/>
      <dgm:spPr>
        <a:solidFill>
          <a:srgbClr val="89C735"/>
        </a:solidFill>
      </dgm:spPr>
      <dgm:t>
        <a:bodyPr/>
        <a:lstStyle/>
        <a:p>
          <a:pPr algn="ctr"/>
          <a:endParaRPr lang="en-US" dirty="0"/>
        </a:p>
      </dgm:t>
    </dgm:pt>
    <dgm:pt modelId="{0D5068F4-CA08-FD48-8608-B5FCEB3CD4E1}" type="parTrans" cxnId="{2ED54520-58ED-0541-BC0A-04DF5AA378C7}">
      <dgm:prSet/>
      <dgm:spPr/>
      <dgm:t>
        <a:bodyPr/>
        <a:lstStyle/>
        <a:p>
          <a:endParaRPr lang="en-US"/>
        </a:p>
      </dgm:t>
    </dgm:pt>
    <dgm:pt modelId="{54343552-3269-EC45-9721-6D4D07A23714}" type="sibTrans" cxnId="{2ED54520-58ED-0541-BC0A-04DF5AA378C7}">
      <dgm:prSet/>
      <dgm:spPr/>
      <dgm:t>
        <a:bodyPr/>
        <a:lstStyle/>
        <a:p>
          <a:endParaRPr lang="en-US"/>
        </a:p>
      </dgm:t>
    </dgm:pt>
    <dgm:pt modelId="{07A210E6-A847-7247-9109-85C2EC6733FA}" type="pres">
      <dgm:prSet presAssocID="{683C1C4D-61C6-4B4D-95A1-1C943C90AD37}" presName="Name0" presStyleCnt="0">
        <dgm:presLayoutVars>
          <dgm:dir/>
          <dgm:animLvl val="lvl"/>
          <dgm:resizeHandles val="exact"/>
        </dgm:presLayoutVars>
      </dgm:prSet>
      <dgm:spPr/>
    </dgm:pt>
    <dgm:pt modelId="{C341E8D5-A63F-6F47-907D-8E82846F6AE6}" type="pres">
      <dgm:prSet presAssocID="{861B8103-F426-184A-9079-DA9409BB31C8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793C6-DB10-A945-83C7-A48C3E81AF5A}" type="pres">
      <dgm:prSet presAssocID="{AB51CC8D-D595-D149-9E2A-647552BEB843}" presName="parTxOnlySpace" presStyleCnt="0"/>
      <dgm:spPr/>
    </dgm:pt>
    <dgm:pt modelId="{ADCF2495-2677-4A46-9A10-EB1DBCDB40B1}" type="pres">
      <dgm:prSet presAssocID="{D8DA2B53-D04A-3B48-B742-70CAEEBD8CE7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84FE7-726D-EE4B-8306-FB3C8550D117}" type="pres">
      <dgm:prSet presAssocID="{54343552-3269-EC45-9721-6D4D07A23714}" presName="parTxOnlySpace" presStyleCnt="0"/>
      <dgm:spPr/>
    </dgm:pt>
    <dgm:pt modelId="{8458F046-C7B2-5C43-873A-8B1A5ACF2FA9}" type="pres">
      <dgm:prSet presAssocID="{0D943299-6F1D-2F4F-BBBB-B780CE222420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B2DB0-B631-1449-B76B-470663D1C7A0}" type="pres">
      <dgm:prSet presAssocID="{1C4ADC61-45E9-6A41-AE92-D12EAA6C8D15}" presName="parTxOnlySpace" presStyleCnt="0"/>
      <dgm:spPr/>
    </dgm:pt>
    <dgm:pt modelId="{F81DF4BD-F0ED-2A4C-AC86-8CD0ADAD7934}" type="pres">
      <dgm:prSet presAssocID="{5B861CF7-4BFF-7D4A-9A7A-08D06DC8A947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80CB3-5762-A946-9EE4-9DAEDDFC6AED}" type="pres">
      <dgm:prSet presAssocID="{32648804-89EC-B447-B5B0-15243D5CE974}" presName="parTxOnlySpace" presStyleCnt="0"/>
      <dgm:spPr/>
    </dgm:pt>
    <dgm:pt modelId="{B9D5AFAD-158B-F144-9A28-61907CC36839}" type="pres">
      <dgm:prSet presAssocID="{05D6BF66-500E-CB43-A9D0-5A9AE9E98347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D4A0D-3A47-0743-9047-349B73FE0D7C}" type="pres">
      <dgm:prSet presAssocID="{AFE0728C-B726-9D44-BD72-6BD41E0F7DA5}" presName="parTxOnlySpace" presStyleCnt="0"/>
      <dgm:spPr/>
    </dgm:pt>
    <dgm:pt modelId="{DE10CC9F-5938-014A-B321-22B6F70FF4DB}" type="pres">
      <dgm:prSet presAssocID="{F14767BD-B358-8841-AB0E-84F1D44B232C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A0AE1-AFDF-C14D-B19E-D0E79CB87987}" type="pres">
      <dgm:prSet presAssocID="{225F2198-96E9-6242-9692-304966E0405A}" presName="parTxOnlySpace" presStyleCnt="0"/>
      <dgm:spPr/>
    </dgm:pt>
    <dgm:pt modelId="{0B711034-FEB5-3042-A851-F02FCC76E9D7}" type="pres">
      <dgm:prSet presAssocID="{4185E4A2-E203-A045-BB14-E69F85BE184D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3212D-094B-674B-BC73-E7670E5FE510}" type="pres">
      <dgm:prSet presAssocID="{F67C1FCE-2A0A-994F-824B-1300EA464770}" presName="parTxOnlySpace" presStyleCnt="0"/>
      <dgm:spPr/>
    </dgm:pt>
    <dgm:pt modelId="{2C139257-20C5-F14D-8F27-3F46C55A55D5}" type="pres">
      <dgm:prSet presAssocID="{AAF6E338-2F8F-2F47-B4EF-FDEF7A007D65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7717FF-6763-F741-BD04-EE9D6E9A219D}" srcId="{683C1C4D-61C6-4B4D-95A1-1C943C90AD37}" destId="{F14767BD-B358-8841-AB0E-84F1D44B232C}" srcOrd="5" destOrd="0" parTransId="{1AED17D3-0654-B84A-AB9D-AC1E0225ECA6}" sibTransId="{225F2198-96E9-6242-9692-304966E0405A}"/>
    <dgm:cxn modelId="{DAC57097-5990-BE46-8D19-902D1B7B1166}" srcId="{683C1C4D-61C6-4B4D-95A1-1C943C90AD37}" destId="{861B8103-F426-184A-9079-DA9409BB31C8}" srcOrd="0" destOrd="0" parTransId="{EF241289-0647-414A-98B3-277FC92EB310}" sibTransId="{AB51CC8D-D595-D149-9E2A-647552BEB843}"/>
    <dgm:cxn modelId="{26FA7692-1FC7-4A4D-AC7F-3184B4EED259}" srcId="{683C1C4D-61C6-4B4D-95A1-1C943C90AD37}" destId="{AAF6E338-2F8F-2F47-B4EF-FDEF7A007D65}" srcOrd="7" destOrd="0" parTransId="{EF3B7088-0FA1-C848-B73F-E49AC4ECE202}" sibTransId="{98979111-040B-3940-98E6-42AD4BA5397C}"/>
    <dgm:cxn modelId="{33FAE703-6B4B-DA4B-BA53-793509AA3C86}" type="presOf" srcId="{F14767BD-B358-8841-AB0E-84F1D44B232C}" destId="{DE10CC9F-5938-014A-B321-22B6F70FF4DB}" srcOrd="0" destOrd="0" presId="urn:microsoft.com/office/officeart/2005/8/layout/chevron1"/>
    <dgm:cxn modelId="{9B59B504-53D1-6544-ADFC-1D45D0593481}" srcId="{683C1C4D-61C6-4B4D-95A1-1C943C90AD37}" destId="{05D6BF66-500E-CB43-A9D0-5A9AE9E98347}" srcOrd="4" destOrd="0" parTransId="{FCAF42C2-B157-9A4B-BA58-12606BB1C397}" sibTransId="{AFE0728C-B726-9D44-BD72-6BD41E0F7DA5}"/>
    <dgm:cxn modelId="{60D303C5-F03F-854B-8A44-1F6A3FFD5341}" srcId="{683C1C4D-61C6-4B4D-95A1-1C943C90AD37}" destId="{0D943299-6F1D-2F4F-BBBB-B780CE222420}" srcOrd="2" destOrd="0" parTransId="{692ED813-07E5-BA4F-BF29-988D69F3FE40}" sibTransId="{1C4ADC61-45E9-6A41-AE92-D12EAA6C8D15}"/>
    <dgm:cxn modelId="{90AF77B7-9270-4345-A8DF-8BCAF122B199}" type="presOf" srcId="{683C1C4D-61C6-4B4D-95A1-1C943C90AD37}" destId="{07A210E6-A847-7247-9109-85C2EC6733FA}" srcOrd="0" destOrd="0" presId="urn:microsoft.com/office/officeart/2005/8/layout/chevron1"/>
    <dgm:cxn modelId="{962977AB-AF34-6F4D-BC5E-001DE310084D}" srcId="{683C1C4D-61C6-4B4D-95A1-1C943C90AD37}" destId="{5B861CF7-4BFF-7D4A-9A7A-08D06DC8A947}" srcOrd="3" destOrd="0" parTransId="{24688AAE-2E6B-D34D-9E07-C7E93B15A456}" sibTransId="{32648804-89EC-B447-B5B0-15243D5CE974}"/>
    <dgm:cxn modelId="{3808F6C1-9C20-E443-9930-D8F4DF13CB32}" srcId="{683C1C4D-61C6-4B4D-95A1-1C943C90AD37}" destId="{4185E4A2-E203-A045-BB14-E69F85BE184D}" srcOrd="6" destOrd="0" parTransId="{8B6D20D0-972E-E946-8B11-FAD214B79EE0}" sibTransId="{F67C1FCE-2A0A-994F-824B-1300EA464770}"/>
    <dgm:cxn modelId="{261FCB09-358A-A143-B77A-B85FE115F4DC}" type="presOf" srcId="{4185E4A2-E203-A045-BB14-E69F85BE184D}" destId="{0B711034-FEB5-3042-A851-F02FCC76E9D7}" srcOrd="0" destOrd="0" presId="urn:microsoft.com/office/officeart/2005/8/layout/chevron1"/>
    <dgm:cxn modelId="{6FA7EDCB-2298-6A45-BC56-045C7B33627C}" type="presOf" srcId="{5B861CF7-4BFF-7D4A-9A7A-08D06DC8A947}" destId="{F81DF4BD-F0ED-2A4C-AC86-8CD0ADAD7934}" srcOrd="0" destOrd="0" presId="urn:microsoft.com/office/officeart/2005/8/layout/chevron1"/>
    <dgm:cxn modelId="{2D167338-0592-214D-9D51-B7F537A6528D}" type="presOf" srcId="{05D6BF66-500E-CB43-A9D0-5A9AE9E98347}" destId="{B9D5AFAD-158B-F144-9A28-61907CC36839}" srcOrd="0" destOrd="0" presId="urn:microsoft.com/office/officeart/2005/8/layout/chevron1"/>
    <dgm:cxn modelId="{1CD78BE6-8F9A-4647-91FD-9F1C64C1A3CE}" type="presOf" srcId="{AAF6E338-2F8F-2F47-B4EF-FDEF7A007D65}" destId="{2C139257-20C5-F14D-8F27-3F46C55A55D5}" srcOrd="0" destOrd="0" presId="urn:microsoft.com/office/officeart/2005/8/layout/chevron1"/>
    <dgm:cxn modelId="{2ED54520-58ED-0541-BC0A-04DF5AA378C7}" srcId="{683C1C4D-61C6-4B4D-95A1-1C943C90AD37}" destId="{D8DA2B53-D04A-3B48-B742-70CAEEBD8CE7}" srcOrd="1" destOrd="0" parTransId="{0D5068F4-CA08-FD48-8608-B5FCEB3CD4E1}" sibTransId="{54343552-3269-EC45-9721-6D4D07A23714}"/>
    <dgm:cxn modelId="{337EDD55-DB49-8543-82D0-94A60E6BD5DF}" type="presOf" srcId="{D8DA2B53-D04A-3B48-B742-70CAEEBD8CE7}" destId="{ADCF2495-2677-4A46-9A10-EB1DBCDB40B1}" srcOrd="0" destOrd="0" presId="urn:microsoft.com/office/officeart/2005/8/layout/chevron1"/>
    <dgm:cxn modelId="{4A1203DE-5ABE-5C40-849F-A1860BD4B6E5}" type="presOf" srcId="{861B8103-F426-184A-9079-DA9409BB31C8}" destId="{C341E8D5-A63F-6F47-907D-8E82846F6AE6}" srcOrd="0" destOrd="0" presId="urn:microsoft.com/office/officeart/2005/8/layout/chevron1"/>
    <dgm:cxn modelId="{31A20D46-4CF9-6948-9B9E-9E9FAA924E23}" type="presOf" srcId="{0D943299-6F1D-2F4F-BBBB-B780CE222420}" destId="{8458F046-C7B2-5C43-873A-8B1A5ACF2FA9}" srcOrd="0" destOrd="0" presId="urn:microsoft.com/office/officeart/2005/8/layout/chevron1"/>
    <dgm:cxn modelId="{23F0F3BB-894D-7743-843D-F355820E1C33}" type="presParOf" srcId="{07A210E6-A847-7247-9109-85C2EC6733FA}" destId="{C341E8D5-A63F-6F47-907D-8E82846F6AE6}" srcOrd="0" destOrd="0" presId="urn:microsoft.com/office/officeart/2005/8/layout/chevron1"/>
    <dgm:cxn modelId="{D14F963D-7FFD-EE45-8ACD-003F3ABA9796}" type="presParOf" srcId="{07A210E6-A847-7247-9109-85C2EC6733FA}" destId="{45B793C6-DB10-A945-83C7-A48C3E81AF5A}" srcOrd="1" destOrd="0" presId="urn:microsoft.com/office/officeart/2005/8/layout/chevron1"/>
    <dgm:cxn modelId="{66F3A5E4-32C7-A248-84F2-7A5AB6821987}" type="presParOf" srcId="{07A210E6-A847-7247-9109-85C2EC6733FA}" destId="{ADCF2495-2677-4A46-9A10-EB1DBCDB40B1}" srcOrd="2" destOrd="0" presId="urn:microsoft.com/office/officeart/2005/8/layout/chevron1"/>
    <dgm:cxn modelId="{EC3441C5-D5E6-8443-ACCB-3F42DBBD17AE}" type="presParOf" srcId="{07A210E6-A847-7247-9109-85C2EC6733FA}" destId="{94684FE7-726D-EE4B-8306-FB3C8550D117}" srcOrd="3" destOrd="0" presId="urn:microsoft.com/office/officeart/2005/8/layout/chevron1"/>
    <dgm:cxn modelId="{570A7D19-B885-E044-8991-9EB375F76A6B}" type="presParOf" srcId="{07A210E6-A847-7247-9109-85C2EC6733FA}" destId="{8458F046-C7B2-5C43-873A-8B1A5ACF2FA9}" srcOrd="4" destOrd="0" presId="urn:microsoft.com/office/officeart/2005/8/layout/chevron1"/>
    <dgm:cxn modelId="{3A0B948E-1D38-D74E-8CAB-52A5428673D4}" type="presParOf" srcId="{07A210E6-A847-7247-9109-85C2EC6733FA}" destId="{31FB2DB0-B631-1449-B76B-470663D1C7A0}" srcOrd="5" destOrd="0" presId="urn:microsoft.com/office/officeart/2005/8/layout/chevron1"/>
    <dgm:cxn modelId="{56C13A6C-4F25-BC4B-BA3B-DD5B57137691}" type="presParOf" srcId="{07A210E6-A847-7247-9109-85C2EC6733FA}" destId="{F81DF4BD-F0ED-2A4C-AC86-8CD0ADAD7934}" srcOrd="6" destOrd="0" presId="urn:microsoft.com/office/officeart/2005/8/layout/chevron1"/>
    <dgm:cxn modelId="{0813AAE7-C40E-6F49-A891-29CE2DBBA793}" type="presParOf" srcId="{07A210E6-A847-7247-9109-85C2EC6733FA}" destId="{72B80CB3-5762-A946-9EE4-9DAEDDFC6AED}" srcOrd="7" destOrd="0" presId="urn:microsoft.com/office/officeart/2005/8/layout/chevron1"/>
    <dgm:cxn modelId="{8A23B152-2877-1B48-9F5C-2AD6F64E965F}" type="presParOf" srcId="{07A210E6-A847-7247-9109-85C2EC6733FA}" destId="{B9D5AFAD-158B-F144-9A28-61907CC36839}" srcOrd="8" destOrd="0" presId="urn:microsoft.com/office/officeart/2005/8/layout/chevron1"/>
    <dgm:cxn modelId="{AE650381-B7C1-8141-BC74-B08DA64126BC}" type="presParOf" srcId="{07A210E6-A847-7247-9109-85C2EC6733FA}" destId="{993D4A0D-3A47-0743-9047-349B73FE0D7C}" srcOrd="9" destOrd="0" presId="urn:microsoft.com/office/officeart/2005/8/layout/chevron1"/>
    <dgm:cxn modelId="{39A39D62-4E90-2848-9F45-D1ADE3F5D658}" type="presParOf" srcId="{07A210E6-A847-7247-9109-85C2EC6733FA}" destId="{DE10CC9F-5938-014A-B321-22B6F70FF4DB}" srcOrd="10" destOrd="0" presId="urn:microsoft.com/office/officeart/2005/8/layout/chevron1"/>
    <dgm:cxn modelId="{A56AD5A4-67E3-1B45-819E-FF5D5ED1738B}" type="presParOf" srcId="{07A210E6-A847-7247-9109-85C2EC6733FA}" destId="{5B6A0AE1-AFDF-C14D-B19E-D0E79CB87987}" srcOrd="11" destOrd="0" presId="urn:microsoft.com/office/officeart/2005/8/layout/chevron1"/>
    <dgm:cxn modelId="{9315655E-E509-944E-BF87-F17B1AA355F4}" type="presParOf" srcId="{07A210E6-A847-7247-9109-85C2EC6733FA}" destId="{0B711034-FEB5-3042-A851-F02FCC76E9D7}" srcOrd="12" destOrd="0" presId="urn:microsoft.com/office/officeart/2005/8/layout/chevron1"/>
    <dgm:cxn modelId="{E5655DA3-23D1-F64E-8EEA-44DB4A6B7686}" type="presParOf" srcId="{07A210E6-A847-7247-9109-85C2EC6733FA}" destId="{37E3212D-094B-674B-BC73-E7670E5FE510}" srcOrd="13" destOrd="0" presId="urn:microsoft.com/office/officeart/2005/8/layout/chevron1"/>
    <dgm:cxn modelId="{49339162-C09B-A54E-8BC0-E40802B858E5}" type="presParOf" srcId="{07A210E6-A847-7247-9109-85C2EC6733FA}" destId="{2C139257-20C5-F14D-8F27-3F46C55A55D5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3C1C4D-61C6-4B4D-95A1-1C943C90AD37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0D943299-6F1D-2F4F-BBBB-B780CE222420}">
      <dgm:prSet phldrT="[Text]"/>
      <dgm:spPr>
        <a:solidFill>
          <a:srgbClr val="89C735"/>
        </a:solidFill>
      </dgm:spPr>
      <dgm:t>
        <a:bodyPr/>
        <a:lstStyle/>
        <a:p>
          <a:pPr algn="ctr"/>
          <a:r>
            <a:rPr lang="en-US" dirty="0" smtClean="0"/>
            <a:t>2013</a:t>
          </a:r>
          <a:endParaRPr lang="en-US" dirty="0"/>
        </a:p>
      </dgm:t>
    </dgm:pt>
    <dgm:pt modelId="{692ED813-07E5-BA4F-BF29-988D69F3FE40}" type="parTrans" cxnId="{60D303C5-F03F-854B-8A44-1F6A3FFD5341}">
      <dgm:prSet/>
      <dgm:spPr/>
      <dgm:t>
        <a:bodyPr/>
        <a:lstStyle/>
        <a:p>
          <a:pPr algn="ctr"/>
          <a:endParaRPr lang="en-US"/>
        </a:p>
      </dgm:t>
    </dgm:pt>
    <dgm:pt modelId="{1C4ADC61-45E9-6A41-AE92-D12EAA6C8D15}" type="sibTrans" cxnId="{60D303C5-F03F-854B-8A44-1F6A3FFD5341}">
      <dgm:prSet/>
      <dgm:spPr/>
      <dgm:t>
        <a:bodyPr/>
        <a:lstStyle/>
        <a:p>
          <a:pPr algn="ctr"/>
          <a:endParaRPr lang="en-US"/>
        </a:p>
      </dgm:t>
    </dgm:pt>
    <dgm:pt modelId="{05D6BF66-500E-CB43-A9D0-5A9AE9E98347}">
      <dgm:prSet phldrT="[Text]"/>
      <dgm:spPr>
        <a:solidFill>
          <a:srgbClr val="A2A3A4"/>
        </a:solidFill>
      </dgm:spPr>
      <dgm:t>
        <a:bodyPr/>
        <a:lstStyle/>
        <a:p>
          <a:pPr algn="ctr"/>
          <a:r>
            <a:rPr lang="en-US" dirty="0" smtClean="0"/>
            <a:t>2014</a:t>
          </a:r>
          <a:endParaRPr lang="en-US" dirty="0"/>
        </a:p>
      </dgm:t>
    </dgm:pt>
    <dgm:pt modelId="{FCAF42C2-B157-9A4B-BA58-12606BB1C397}" type="parTrans" cxnId="{9B59B504-53D1-6544-ADFC-1D45D0593481}">
      <dgm:prSet/>
      <dgm:spPr/>
      <dgm:t>
        <a:bodyPr/>
        <a:lstStyle/>
        <a:p>
          <a:pPr algn="ctr"/>
          <a:endParaRPr lang="en-US"/>
        </a:p>
      </dgm:t>
    </dgm:pt>
    <dgm:pt modelId="{AFE0728C-B726-9D44-BD72-6BD41E0F7DA5}" type="sibTrans" cxnId="{9B59B504-53D1-6544-ADFC-1D45D0593481}">
      <dgm:prSet/>
      <dgm:spPr/>
      <dgm:t>
        <a:bodyPr/>
        <a:lstStyle/>
        <a:p>
          <a:pPr algn="ctr"/>
          <a:endParaRPr lang="en-US"/>
        </a:p>
      </dgm:t>
    </dgm:pt>
    <dgm:pt modelId="{4185E4A2-E203-A045-BB14-E69F85BE184D}">
      <dgm:prSet phldrT="[Text]"/>
      <dgm:spPr>
        <a:solidFill>
          <a:srgbClr val="A2A3A4"/>
        </a:solidFill>
      </dgm:spPr>
      <dgm:t>
        <a:bodyPr/>
        <a:lstStyle/>
        <a:p>
          <a:pPr algn="ctr"/>
          <a:r>
            <a:rPr lang="en-US" dirty="0" smtClean="0"/>
            <a:t>2015</a:t>
          </a:r>
          <a:endParaRPr lang="en-US" dirty="0"/>
        </a:p>
      </dgm:t>
    </dgm:pt>
    <dgm:pt modelId="{8B6D20D0-972E-E946-8B11-FAD214B79EE0}" type="parTrans" cxnId="{3808F6C1-9C20-E443-9930-D8F4DF13CB32}">
      <dgm:prSet/>
      <dgm:spPr/>
      <dgm:t>
        <a:bodyPr/>
        <a:lstStyle/>
        <a:p>
          <a:pPr algn="ctr"/>
          <a:endParaRPr lang="en-US"/>
        </a:p>
      </dgm:t>
    </dgm:pt>
    <dgm:pt modelId="{F67C1FCE-2A0A-994F-824B-1300EA464770}" type="sibTrans" cxnId="{3808F6C1-9C20-E443-9930-D8F4DF13CB32}">
      <dgm:prSet/>
      <dgm:spPr/>
      <dgm:t>
        <a:bodyPr/>
        <a:lstStyle/>
        <a:p>
          <a:pPr algn="ctr"/>
          <a:endParaRPr lang="en-US"/>
        </a:p>
      </dgm:t>
    </dgm:pt>
    <dgm:pt modelId="{F14767BD-B358-8841-AB0E-84F1D44B232C}">
      <dgm:prSet phldrT="[Text]"/>
      <dgm:spPr>
        <a:solidFill>
          <a:srgbClr val="A2A3A4"/>
        </a:solidFill>
      </dgm:spPr>
      <dgm:t>
        <a:bodyPr/>
        <a:lstStyle/>
        <a:p>
          <a:pPr algn="ctr"/>
          <a:endParaRPr lang="en-US" dirty="0"/>
        </a:p>
      </dgm:t>
    </dgm:pt>
    <dgm:pt modelId="{1AED17D3-0654-B84A-AB9D-AC1E0225ECA6}" type="parTrans" cxnId="{7B7717FF-6763-F741-BD04-EE9D6E9A219D}">
      <dgm:prSet/>
      <dgm:spPr/>
      <dgm:t>
        <a:bodyPr/>
        <a:lstStyle/>
        <a:p>
          <a:pPr algn="ctr"/>
          <a:endParaRPr lang="en-US"/>
        </a:p>
      </dgm:t>
    </dgm:pt>
    <dgm:pt modelId="{225F2198-96E9-6242-9692-304966E0405A}" type="sibTrans" cxnId="{7B7717FF-6763-F741-BD04-EE9D6E9A219D}">
      <dgm:prSet/>
      <dgm:spPr/>
      <dgm:t>
        <a:bodyPr/>
        <a:lstStyle/>
        <a:p>
          <a:pPr algn="ctr"/>
          <a:endParaRPr lang="en-US"/>
        </a:p>
      </dgm:t>
    </dgm:pt>
    <dgm:pt modelId="{AAF6E338-2F8F-2F47-B4EF-FDEF7A007D65}">
      <dgm:prSet phldrT="[Text]"/>
      <dgm:spPr>
        <a:solidFill>
          <a:srgbClr val="A2A3A4"/>
        </a:solidFill>
      </dgm:spPr>
      <dgm:t>
        <a:bodyPr/>
        <a:lstStyle/>
        <a:p>
          <a:pPr algn="ctr"/>
          <a:endParaRPr lang="en-US" dirty="0"/>
        </a:p>
      </dgm:t>
    </dgm:pt>
    <dgm:pt modelId="{EF3B7088-0FA1-C848-B73F-E49AC4ECE202}" type="parTrans" cxnId="{26FA7692-1FC7-4A4D-AC7F-3184B4EED259}">
      <dgm:prSet/>
      <dgm:spPr/>
      <dgm:t>
        <a:bodyPr/>
        <a:lstStyle/>
        <a:p>
          <a:pPr algn="ctr"/>
          <a:endParaRPr lang="en-US"/>
        </a:p>
      </dgm:t>
    </dgm:pt>
    <dgm:pt modelId="{98979111-040B-3940-98E6-42AD4BA5397C}" type="sibTrans" cxnId="{26FA7692-1FC7-4A4D-AC7F-3184B4EED259}">
      <dgm:prSet/>
      <dgm:spPr/>
      <dgm:t>
        <a:bodyPr/>
        <a:lstStyle/>
        <a:p>
          <a:pPr algn="ctr"/>
          <a:endParaRPr lang="en-US"/>
        </a:p>
      </dgm:t>
    </dgm:pt>
    <dgm:pt modelId="{5B861CF7-4BFF-7D4A-9A7A-08D06DC8A947}">
      <dgm:prSet phldrT="[Text]"/>
      <dgm:spPr>
        <a:solidFill>
          <a:srgbClr val="89C735"/>
        </a:solidFill>
      </dgm:spPr>
      <dgm:t>
        <a:bodyPr/>
        <a:lstStyle/>
        <a:p>
          <a:pPr algn="ctr"/>
          <a:endParaRPr lang="en-US" dirty="0"/>
        </a:p>
      </dgm:t>
    </dgm:pt>
    <dgm:pt modelId="{24688AAE-2E6B-D34D-9E07-C7E93B15A456}" type="parTrans" cxnId="{962977AB-AF34-6F4D-BC5E-001DE310084D}">
      <dgm:prSet/>
      <dgm:spPr/>
      <dgm:t>
        <a:bodyPr/>
        <a:lstStyle/>
        <a:p>
          <a:pPr algn="ctr"/>
          <a:endParaRPr lang="en-US"/>
        </a:p>
      </dgm:t>
    </dgm:pt>
    <dgm:pt modelId="{32648804-89EC-B447-B5B0-15243D5CE974}" type="sibTrans" cxnId="{962977AB-AF34-6F4D-BC5E-001DE310084D}">
      <dgm:prSet/>
      <dgm:spPr/>
      <dgm:t>
        <a:bodyPr/>
        <a:lstStyle/>
        <a:p>
          <a:pPr algn="ctr"/>
          <a:endParaRPr lang="en-US"/>
        </a:p>
      </dgm:t>
    </dgm:pt>
    <dgm:pt modelId="{861B8103-F426-184A-9079-DA9409BB31C8}">
      <dgm:prSet phldrT="[Text]"/>
      <dgm:spPr>
        <a:solidFill>
          <a:srgbClr val="89C735"/>
        </a:solidFill>
      </dgm:spPr>
      <dgm:t>
        <a:bodyPr/>
        <a:lstStyle/>
        <a:p>
          <a:pPr algn="ctr"/>
          <a:r>
            <a:rPr lang="en-US" smtClean="0"/>
            <a:t>2012</a:t>
          </a:r>
          <a:endParaRPr lang="en-US" dirty="0"/>
        </a:p>
      </dgm:t>
    </dgm:pt>
    <dgm:pt modelId="{EF241289-0647-414A-98B3-277FC92EB310}" type="parTrans" cxnId="{DAC57097-5990-BE46-8D19-902D1B7B1166}">
      <dgm:prSet/>
      <dgm:spPr/>
      <dgm:t>
        <a:bodyPr/>
        <a:lstStyle/>
        <a:p>
          <a:endParaRPr lang="en-US"/>
        </a:p>
      </dgm:t>
    </dgm:pt>
    <dgm:pt modelId="{AB51CC8D-D595-D149-9E2A-647552BEB843}" type="sibTrans" cxnId="{DAC57097-5990-BE46-8D19-902D1B7B1166}">
      <dgm:prSet/>
      <dgm:spPr/>
      <dgm:t>
        <a:bodyPr/>
        <a:lstStyle/>
        <a:p>
          <a:endParaRPr lang="en-US"/>
        </a:p>
      </dgm:t>
    </dgm:pt>
    <dgm:pt modelId="{D8DA2B53-D04A-3B48-B742-70CAEEBD8CE7}">
      <dgm:prSet phldrT="[Text]"/>
      <dgm:spPr>
        <a:solidFill>
          <a:srgbClr val="89C735"/>
        </a:solidFill>
      </dgm:spPr>
      <dgm:t>
        <a:bodyPr/>
        <a:lstStyle/>
        <a:p>
          <a:pPr algn="ctr"/>
          <a:endParaRPr lang="en-US" dirty="0"/>
        </a:p>
      </dgm:t>
    </dgm:pt>
    <dgm:pt modelId="{0D5068F4-CA08-FD48-8608-B5FCEB3CD4E1}" type="parTrans" cxnId="{2ED54520-58ED-0541-BC0A-04DF5AA378C7}">
      <dgm:prSet/>
      <dgm:spPr/>
      <dgm:t>
        <a:bodyPr/>
        <a:lstStyle/>
        <a:p>
          <a:endParaRPr lang="en-US"/>
        </a:p>
      </dgm:t>
    </dgm:pt>
    <dgm:pt modelId="{54343552-3269-EC45-9721-6D4D07A23714}" type="sibTrans" cxnId="{2ED54520-58ED-0541-BC0A-04DF5AA378C7}">
      <dgm:prSet/>
      <dgm:spPr/>
      <dgm:t>
        <a:bodyPr/>
        <a:lstStyle/>
        <a:p>
          <a:endParaRPr lang="en-US"/>
        </a:p>
      </dgm:t>
    </dgm:pt>
    <dgm:pt modelId="{07A210E6-A847-7247-9109-85C2EC6733FA}" type="pres">
      <dgm:prSet presAssocID="{683C1C4D-61C6-4B4D-95A1-1C943C90AD37}" presName="Name0" presStyleCnt="0">
        <dgm:presLayoutVars>
          <dgm:dir/>
          <dgm:animLvl val="lvl"/>
          <dgm:resizeHandles val="exact"/>
        </dgm:presLayoutVars>
      </dgm:prSet>
      <dgm:spPr/>
    </dgm:pt>
    <dgm:pt modelId="{C341E8D5-A63F-6F47-907D-8E82846F6AE6}" type="pres">
      <dgm:prSet presAssocID="{861B8103-F426-184A-9079-DA9409BB31C8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793C6-DB10-A945-83C7-A48C3E81AF5A}" type="pres">
      <dgm:prSet presAssocID="{AB51CC8D-D595-D149-9E2A-647552BEB843}" presName="parTxOnlySpace" presStyleCnt="0"/>
      <dgm:spPr/>
    </dgm:pt>
    <dgm:pt modelId="{ADCF2495-2677-4A46-9A10-EB1DBCDB40B1}" type="pres">
      <dgm:prSet presAssocID="{D8DA2B53-D04A-3B48-B742-70CAEEBD8CE7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84FE7-726D-EE4B-8306-FB3C8550D117}" type="pres">
      <dgm:prSet presAssocID="{54343552-3269-EC45-9721-6D4D07A23714}" presName="parTxOnlySpace" presStyleCnt="0"/>
      <dgm:spPr/>
    </dgm:pt>
    <dgm:pt modelId="{8458F046-C7B2-5C43-873A-8B1A5ACF2FA9}" type="pres">
      <dgm:prSet presAssocID="{0D943299-6F1D-2F4F-BBBB-B780CE222420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B2DB0-B631-1449-B76B-470663D1C7A0}" type="pres">
      <dgm:prSet presAssocID="{1C4ADC61-45E9-6A41-AE92-D12EAA6C8D15}" presName="parTxOnlySpace" presStyleCnt="0"/>
      <dgm:spPr/>
    </dgm:pt>
    <dgm:pt modelId="{F81DF4BD-F0ED-2A4C-AC86-8CD0ADAD7934}" type="pres">
      <dgm:prSet presAssocID="{5B861CF7-4BFF-7D4A-9A7A-08D06DC8A947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80CB3-5762-A946-9EE4-9DAEDDFC6AED}" type="pres">
      <dgm:prSet presAssocID="{32648804-89EC-B447-B5B0-15243D5CE974}" presName="parTxOnlySpace" presStyleCnt="0"/>
      <dgm:spPr/>
    </dgm:pt>
    <dgm:pt modelId="{B9D5AFAD-158B-F144-9A28-61907CC36839}" type="pres">
      <dgm:prSet presAssocID="{05D6BF66-500E-CB43-A9D0-5A9AE9E98347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D4A0D-3A47-0743-9047-349B73FE0D7C}" type="pres">
      <dgm:prSet presAssocID="{AFE0728C-B726-9D44-BD72-6BD41E0F7DA5}" presName="parTxOnlySpace" presStyleCnt="0"/>
      <dgm:spPr/>
    </dgm:pt>
    <dgm:pt modelId="{DE10CC9F-5938-014A-B321-22B6F70FF4DB}" type="pres">
      <dgm:prSet presAssocID="{F14767BD-B358-8841-AB0E-84F1D44B232C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A0AE1-AFDF-C14D-B19E-D0E79CB87987}" type="pres">
      <dgm:prSet presAssocID="{225F2198-96E9-6242-9692-304966E0405A}" presName="parTxOnlySpace" presStyleCnt="0"/>
      <dgm:spPr/>
    </dgm:pt>
    <dgm:pt modelId="{0B711034-FEB5-3042-A851-F02FCC76E9D7}" type="pres">
      <dgm:prSet presAssocID="{4185E4A2-E203-A045-BB14-E69F85BE184D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3212D-094B-674B-BC73-E7670E5FE510}" type="pres">
      <dgm:prSet presAssocID="{F67C1FCE-2A0A-994F-824B-1300EA464770}" presName="parTxOnlySpace" presStyleCnt="0"/>
      <dgm:spPr/>
    </dgm:pt>
    <dgm:pt modelId="{2C139257-20C5-F14D-8F27-3F46C55A55D5}" type="pres">
      <dgm:prSet presAssocID="{AAF6E338-2F8F-2F47-B4EF-FDEF7A007D65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1D096D-AC78-C247-AFE9-418516AD6AD6}" type="presOf" srcId="{861B8103-F426-184A-9079-DA9409BB31C8}" destId="{C341E8D5-A63F-6F47-907D-8E82846F6AE6}" srcOrd="0" destOrd="0" presId="urn:microsoft.com/office/officeart/2005/8/layout/chevron1"/>
    <dgm:cxn modelId="{866CF83E-9EFB-0F48-B540-A2A66E1ECD49}" type="presOf" srcId="{683C1C4D-61C6-4B4D-95A1-1C943C90AD37}" destId="{07A210E6-A847-7247-9109-85C2EC6733FA}" srcOrd="0" destOrd="0" presId="urn:microsoft.com/office/officeart/2005/8/layout/chevron1"/>
    <dgm:cxn modelId="{7B7717FF-6763-F741-BD04-EE9D6E9A219D}" srcId="{683C1C4D-61C6-4B4D-95A1-1C943C90AD37}" destId="{F14767BD-B358-8841-AB0E-84F1D44B232C}" srcOrd="5" destOrd="0" parTransId="{1AED17D3-0654-B84A-AB9D-AC1E0225ECA6}" sibTransId="{225F2198-96E9-6242-9692-304966E0405A}"/>
    <dgm:cxn modelId="{DAC57097-5990-BE46-8D19-902D1B7B1166}" srcId="{683C1C4D-61C6-4B4D-95A1-1C943C90AD37}" destId="{861B8103-F426-184A-9079-DA9409BB31C8}" srcOrd="0" destOrd="0" parTransId="{EF241289-0647-414A-98B3-277FC92EB310}" sibTransId="{AB51CC8D-D595-D149-9E2A-647552BEB843}"/>
    <dgm:cxn modelId="{26FA7692-1FC7-4A4D-AC7F-3184B4EED259}" srcId="{683C1C4D-61C6-4B4D-95A1-1C943C90AD37}" destId="{AAF6E338-2F8F-2F47-B4EF-FDEF7A007D65}" srcOrd="7" destOrd="0" parTransId="{EF3B7088-0FA1-C848-B73F-E49AC4ECE202}" sibTransId="{98979111-040B-3940-98E6-42AD4BA5397C}"/>
    <dgm:cxn modelId="{9B59B504-53D1-6544-ADFC-1D45D0593481}" srcId="{683C1C4D-61C6-4B4D-95A1-1C943C90AD37}" destId="{05D6BF66-500E-CB43-A9D0-5A9AE9E98347}" srcOrd="4" destOrd="0" parTransId="{FCAF42C2-B157-9A4B-BA58-12606BB1C397}" sibTransId="{AFE0728C-B726-9D44-BD72-6BD41E0F7DA5}"/>
    <dgm:cxn modelId="{60D303C5-F03F-854B-8A44-1F6A3FFD5341}" srcId="{683C1C4D-61C6-4B4D-95A1-1C943C90AD37}" destId="{0D943299-6F1D-2F4F-BBBB-B780CE222420}" srcOrd="2" destOrd="0" parTransId="{692ED813-07E5-BA4F-BF29-988D69F3FE40}" sibTransId="{1C4ADC61-45E9-6A41-AE92-D12EAA6C8D15}"/>
    <dgm:cxn modelId="{413CECF6-D715-D341-A162-F898DF038C5E}" type="presOf" srcId="{AAF6E338-2F8F-2F47-B4EF-FDEF7A007D65}" destId="{2C139257-20C5-F14D-8F27-3F46C55A55D5}" srcOrd="0" destOrd="0" presId="urn:microsoft.com/office/officeart/2005/8/layout/chevron1"/>
    <dgm:cxn modelId="{0E139483-0E5E-EA40-847E-939E3231C93A}" type="presOf" srcId="{4185E4A2-E203-A045-BB14-E69F85BE184D}" destId="{0B711034-FEB5-3042-A851-F02FCC76E9D7}" srcOrd="0" destOrd="0" presId="urn:microsoft.com/office/officeart/2005/8/layout/chevron1"/>
    <dgm:cxn modelId="{962977AB-AF34-6F4D-BC5E-001DE310084D}" srcId="{683C1C4D-61C6-4B4D-95A1-1C943C90AD37}" destId="{5B861CF7-4BFF-7D4A-9A7A-08D06DC8A947}" srcOrd="3" destOrd="0" parTransId="{24688AAE-2E6B-D34D-9E07-C7E93B15A456}" sibTransId="{32648804-89EC-B447-B5B0-15243D5CE974}"/>
    <dgm:cxn modelId="{3808F6C1-9C20-E443-9930-D8F4DF13CB32}" srcId="{683C1C4D-61C6-4B4D-95A1-1C943C90AD37}" destId="{4185E4A2-E203-A045-BB14-E69F85BE184D}" srcOrd="6" destOrd="0" parTransId="{8B6D20D0-972E-E946-8B11-FAD214B79EE0}" sibTransId="{F67C1FCE-2A0A-994F-824B-1300EA464770}"/>
    <dgm:cxn modelId="{E83059E2-6DEA-E941-B762-820937C518A7}" type="presOf" srcId="{F14767BD-B358-8841-AB0E-84F1D44B232C}" destId="{DE10CC9F-5938-014A-B321-22B6F70FF4DB}" srcOrd="0" destOrd="0" presId="urn:microsoft.com/office/officeart/2005/8/layout/chevron1"/>
    <dgm:cxn modelId="{5ACC234F-B7FE-594E-8463-442951FD60B7}" type="presOf" srcId="{0D943299-6F1D-2F4F-BBBB-B780CE222420}" destId="{8458F046-C7B2-5C43-873A-8B1A5ACF2FA9}" srcOrd="0" destOrd="0" presId="urn:microsoft.com/office/officeart/2005/8/layout/chevron1"/>
    <dgm:cxn modelId="{402B136A-2084-FC4F-933E-1D3BFE21DBDA}" type="presOf" srcId="{05D6BF66-500E-CB43-A9D0-5A9AE9E98347}" destId="{B9D5AFAD-158B-F144-9A28-61907CC36839}" srcOrd="0" destOrd="0" presId="urn:microsoft.com/office/officeart/2005/8/layout/chevron1"/>
    <dgm:cxn modelId="{2ED54520-58ED-0541-BC0A-04DF5AA378C7}" srcId="{683C1C4D-61C6-4B4D-95A1-1C943C90AD37}" destId="{D8DA2B53-D04A-3B48-B742-70CAEEBD8CE7}" srcOrd="1" destOrd="0" parTransId="{0D5068F4-CA08-FD48-8608-B5FCEB3CD4E1}" sibTransId="{54343552-3269-EC45-9721-6D4D07A23714}"/>
    <dgm:cxn modelId="{44EDC9CD-AEEF-CD4F-9567-B5F9DC2FF447}" type="presOf" srcId="{5B861CF7-4BFF-7D4A-9A7A-08D06DC8A947}" destId="{F81DF4BD-F0ED-2A4C-AC86-8CD0ADAD7934}" srcOrd="0" destOrd="0" presId="urn:microsoft.com/office/officeart/2005/8/layout/chevron1"/>
    <dgm:cxn modelId="{AACDCA52-EFF0-164D-9762-B2FA7FAF8CEC}" type="presOf" srcId="{D8DA2B53-D04A-3B48-B742-70CAEEBD8CE7}" destId="{ADCF2495-2677-4A46-9A10-EB1DBCDB40B1}" srcOrd="0" destOrd="0" presId="urn:microsoft.com/office/officeart/2005/8/layout/chevron1"/>
    <dgm:cxn modelId="{20EE5A46-AD32-3B4A-BE4D-74A8606C9A99}" type="presParOf" srcId="{07A210E6-A847-7247-9109-85C2EC6733FA}" destId="{C341E8D5-A63F-6F47-907D-8E82846F6AE6}" srcOrd="0" destOrd="0" presId="urn:microsoft.com/office/officeart/2005/8/layout/chevron1"/>
    <dgm:cxn modelId="{2F3B5BB4-F13F-4249-A7BB-D78AECE017B7}" type="presParOf" srcId="{07A210E6-A847-7247-9109-85C2EC6733FA}" destId="{45B793C6-DB10-A945-83C7-A48C3E81AF5A}" srcOrd="1" destOrd="0" presId="urn:microsoft.com/office/officeart/2005/8/layout/chevron1"/>
    <dgm:cxn modelId="{967A418C-8428-8E48-B6BD-CF109C48E6F9}" type="presParOf" srcId="{07A210E6-A847-7247-9109-85C2EC6733FA}" destId="{ADCF2495-2677-4A46-9A10-EB1DBCDB40B1}" srcOrd="2" destOrd="0" presId="urn:microsoft.com/office/officeart/2005/8/layout/chevron1"/>
    <dgm:cxn modelId="{7DC41378-D66C-7043-882A-23C65B83730D}" type="presParOf" srcId="{07A210E6-A847-7247-9109-85C2EC6733FA}" destId="{94684FE7-726D-EE4B-8306-FB3C8550D117}" srcOrd="3" destOrd="0" presId="urn:microsoft.com/office/officeart/2005/8/layout/chevron1"/>
    <dgm:cxn modelId="{A234641C-1894-9040-9856-A71EC00909BA}" type="presParOf" srcId="{07A210E6-A847-7247-9109-85C2EC6733FA}" destId="{8458F046-C7B2-5C43-873A-8B1A5ACF2FA9}" srcOrd="4" destOrd="0" presId="urn:microsoft.com/office/officeart/2005/8/layout/chevron1"/>
    <dgm:cxn modelId="{07C6D654-2CAD-594C-A4A2-CD71C876D284}" type="presParOf" srcId="{07A210E6-A847-7247-9109-85C2EC6733FA}" destId="{31FB2DB0-B631-1449-B76B-470663D1C7A0}" srcOrd="5" destOrd="0" presId="urn:microsoft.com/office/officeart/2005/8/layout/chevron1"/>
    <dgm:cxn modelId="{B79FB85A-B156-2E42-AF2C-62F68F4E4042}" type="presParOf" srcId="{07A210E6-A847-7247-9109-85C2EC6733FA}" destId="{F81DF4BD-F0ED-2A4C-AC86-8CD0ADAD7934}" srcOrd="6" destOrd="0" presId="urn:microsoft.com/office/officeart/2005/8/layout/chevron1"/>
    <dgm:cxn modelId="{CEBF5A45-5142-3647-9A31-C80659734CBD}" type="presParOf" srcId="{07A210E6-A847-7247-9109-85C2EC6733FA}" destId="{72B80CB3-5762-A946-9EE4-9DAEDDFC6AED}" srcOrd="7" destOrd="0" presId="urn:microsoft.com/office/officeart/2005/8/layout/chevron1"/>
    <dgm:cxn modelId="{0C21467B-1294-A34F-BAE5-0637E3125CDF}" type="presParOf" srcId="{07A210E6-A847-7247-9109-85C2EC6733FA}" destId="{B9D5AFAD-158B-F144-9A28-61907CC36839}" srcOrd="8" destOrd="0" presId="urn:microsoft.com/office/officeart/2005/8/layout/chevron1"/>
    <dgm:cxn modelId="{E516A835-37B0-824A-A05E-252FF0703073}" type="presParOf" srcId="{07A210E6-A847-7247-9109-85C2EC6733FA}" destId="{993D4A0D-3A47-0743-9047-349B73FE0D7C}" srcOrd="9" destOrd="0" presId="urn:microsoft.com/office/officeart/2005/8/layout/chevron1"/>
    <dgm:cxn modelId="{E06D50B2-E404-504B-B462-464DA8CFF800}" type="presParOf" srcId="{07A210E6-A847-7247-9109-85C2EC6733FA}" destId="{DE10CC9F-5938-014A-B321-22B6F70FF4DB}" srcOrd="10" destOrd="0" presId="urn:microsoft.com/office/officeart/2005/8/layout/chevron1"/>
    <dgm:cxn modelId="{F18366FE-C6B5-274D-90A9-6E836D30D9E0}" type="presParOf" srcId="{07A210E6-A847-7247-9109-85C2EC6733FA}" destId="{5B6A0AE1-AFDF-C14D-B19E-D0E79CB87987}" srcOrd="11" destOrd="0" presId="urn:microsoft.com/office/officeart/2005/8/layout/chevron1"/>
    <dgm:cxn modelId="{52F6590C-9F9C-F047-8FE2-876C6D4F83FF}" type="presParOf" srcId="{07A210E6-A847-7247-9109-85C2EC6733FA}" destId="{0B711034-FEB5-3042-A851-F02FCC76E9D7}" srcOrd="12" destOrd="0" presId="urn:microsoft.com/office/officeart/2005/8/layout/chevron1"/>
    <dgm:cxn modelId="{E90D1B67-2838-9E4D-9245-AA2F7B16B2ED}" type="presParOf" srcId="{07A210E6-A847-7247-9109-85C2EC6733FA}" destId="{37E3212D-094B-674B-BC73-E7670E5FE510}" srcOrd="13" destOrd="0" presId="urn:microsoft.com/office/officeart/2005/8/layout/chevron1"/>
    <dgm:cxn modelId="{99F24065-DC3C-C140-B75E-BD3113665AE2}" type="presParOf" srcId="{07A210E6-A847-7247-9109-85C2EC6733FA}" destId="{2C139257-20C5-F14D-8F27-3F46C55A55D5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3C1C4D-61C6-4B4D-95A1-1C943C90AD37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0D943299-6F1D-2F4F-BBBB-B780CE222420}">
      <dgm:prSet phldrT="[Text]"/>
      <dgm:spPr>
        <a:solidFill>
          <a:srgbClr val="89C735"/>
        </a:solidFill>
      </dgm:spPr>
      <dgm:t>
        <a:bodyPr/>
        <a:lstStyle/>
        <a:p>
          <a:pPr algn="ctr"/>
          <a:r>
            <a:rPr lang="en-US" dirty="0" smtClean="0"/>
            <a:t>2013</a:t>
          </a:r>
          <a:endParaRPr lang="en-US" dirty="0"/>
        </a:p>
      </dgm:t>
    </dgm:pt>
    <dgm:pt modelId="{692ED813-07E5-BA4F-BF29-988D69F3FE40}" type="parTrans" cxnId="{60D303C5-F03F-854B-8A44-1F6A3FFD5341}">
      <dgm:prSet/>
      <dgm:spPr/>
      <dgm:t>
        <a:bodyPr/>
        <a:lstStyle/>
        <a:p>
          <a:pPr algn="ctr"/>
          <a:endParaRPr lang="en-US"/>
        </a:p>
      </dgm:t>
    </dgm:pt>
    <dgm:pt modelId="{1C4ADC61-45E9-6A41-AE92-D12EAA6C8D15}" type="sibTrans" cxnId="{60D303C5-F03F-854B-8A44-1F6A3FFD5341}">
      <dgm:prSet/>
      <dgm:spPr/>
      <dgm:t>
        <a:bodyPr/>
        <a:lstStyle/>
        <a:p>
          <a:pPr algn="ctr"/>
          <a:endParaRPr lang="en-US"/>
        </a:p>
      </dgm:t>
    </dgm:pt>
    <dgm:pt modelId="{05D6BF66-500E-CB43-A9D0-5A9AE9E98347}">
      <dgm:prSet phldrT="[Text]"/>
      <dgm:spPr>
        <a:solidFill>
          <a:srgbClr val="89C735"/>
        </a:solidFill>
      </dgm:spPr>
      <dgm:t>
        <a:bodyPr/>
        <a:lstStyle/>
        <a:p>
          <a:pPr algn="ctr"/>
          <a:r>
            <a:rPr lang="en-US" dirty="0" smtClean="0"/>
            <a:t>2014</a:t>
          </a:r>
          <a:endParaRPr lang="en-US" dirty="0"/>
        </a:p>
      </dgm:t>
    </dgm:pt>
    <dgm:pt modelId="{FCAF42C2-B157-9A4B-BA58-12606BB1C397}" type="parTrans" cxnId="{9B59B504-53D1-6544-ADFC-1D45D0593481}">
      <dgm:prSet/>
      <dgm:spPr/>
      <dgm:t>
        <a:bodyPr/>
        <a:lstStyle/>
        <a:p>
          <a:pPr algn="ctr"/>
          <a:endParaRPr lang="en-US"/>
        </a:p>
      </dgm:t>
    </dgm:pt>
    <dgm:pt modelId="{AFE0728C-B726-9D44-BD72-6BD41E0F7DA5}" type="sibTrans" cxnId="{9B59B504-53D1-6544-ADFC-1D45D0593481}">
      <dgm:prSet/>
      <dgm:spPr/>
      <dgm:t>
        <a:bodyPr/>
        <a:lstStyle/>
        <a:p>
          <a:pPr algn="ctr"/>
          <a:endParaRPr lang="en-US"/>
        </a:p>
      </dgm:t>
    </dgm:pt>
    <dgm:pt modelId="{4185E4A2-E203-A045-BB14-E69F85BE184D}">
      <dgm:prSet phldrT="[Text]"/>
      <dgm:spPr>
        <a:solidFill>
          <a:srgbClr val="89C735"/>
        </a:solidFill>
      </dgm:spPr>
      <dgm:t>
        <a:bodyPr/>
        <a:lstStyle/>
        <a:p>
          <a:pPr algn="ctr"/>
          <a:r>
            <a:rPr lang="en-US" dirty="0" smtClean="0"/>
            <a:t>2015</a:t>
          </a:r>
          <a:endParaRPr lang="en-US" dirty="0"/>
        </a:p>
      </dgm:t>
    </dgm:pt>
    <dgm:pt modelId="{8B6D20D0-972E-E946-8B11-FAD214B79EE0}" type="parTrans" cxnId="{3808F6C1-9C20-E443-9930-D8F4DF13CB32}">
      <dgm:prSet/>
      <dgm:spPr/>
      <dgm:t>
        <a:bodyPr/>
        <a:lstStyle/>
        <a:p>
          <a:pPr algn="ctr"/>
          <a:endParaRPr lang="en-US"/>
        </a:p>
      </dgm:t>
    </dgm:pt>
    <dgm:pt modelId="{F67C1FCE-2A0A-994F-824B-1300EA464770}" type="sibTrans" cxnId="{3808F6C1-9C20-E443-9930-D8F4DF13CB32}">
      <dgm:prSet/>
      <dgm:spPr/>
      <dgm:t>
        <a:bodyPr/>
        <a:lstStyle/>
        <a:p>
          <a:pPr algn="ctr"/>
          <a:endParaRPr lang="en-US"/>
        </a:p>
      </dgm:t>
    </dgm:pt>
    <dgm:pt modelId="{F14767BD-B358-8841-AB0E-84F1D44B232C}">
      <dgm:prSet phldrT="[Text]"/>
      <dgm:spPr>
        <a:solidFill>
          <a:srgbClr val="89C735"/>
        </a:solidFill>
      </dgm:spPr>
      <dgm:t>
        <a:bodyPr/>
        <a:lstStyle/>
        <a:p>
          <a:pPr algn="ctr"/>
          <a:endParaRPr lang="en-US" dirty="0"/>
        </a:p>
      </dgm:t>
    </dgm:pt>
    <dgm:pt modelId="{1AED17D3-0654-B84A-AB9D-AC1E0225ECA6}" type="parTrans" cxnId="{7B7717FF-6763-F741-BD04-EE9D6E9A219D}">
      <dgm:prSet/>
      <dgm:spPr/>
      <dgm:t>
        <a:bodyPr/>
        <a:lstStyle/>
        <a:p>
          <a:pPr algn="ctr"/>
          <a:endParaRPr lang="en-US"/>
        </a:p>
      </dgm:t>
    </dgm:pt>
    <dgm:pt modelId="{225F2198-96E9-6242-9692-304966E0405A}" type="sibTrans" cxnId="{7B7717FF-6763-F741-BD04-EE9D6E9A219D}">
      <dgm:prSet/>
      <dgm:spPr/>
      <dgm:t>
        <a:bodyPr/>
        <a:lstStyle/>
        <a:p>
          <a:pPr algn="ctr"/>
          <a:endParaRPr lang="en-US"/>
        </a:p>
      </dgm:t>
    </dgm:pt>
    <dgm:pt modelId="{AAF6E338-2F8F-2F47-B4EF-FDEF7A007D65}">
      <dgm:prSet phldrT="[Text]"/>
      <dgm:spPr>
        <a:solidFill>
          <a:srgbClr val="89C735"/>
        </a:solidFill>
      </dgm:spPr>
      <dgm:t>
        <a:bodyPr/>
        <a:lstStyle/>
        <a:p>
          <a:pPr algn="ctr"/>
          <a:endParaRPr lang="en-US" dirty="0"/>
        </a:p>
      </dgm:t>
    </dgm:pt>
    <dgm:pt modelId="{EF3B7088-0FA1-C848-B73F-E49AC4ECE202}" type="parTrans" cxnId="{26FA7692-1FC7-4A4D-AC7F-3184B4EED259}">
      <dgm:prSet/>
      <dgm:spPr/>
      <dgm:t>
        <a:bodyPr/>
        <a:lstStyle/>
        <a:p>
          <a:pPr algn="ctr"/>
          <a:endParaRPr lang="en-US"/>
        </a:p>
      </dgm:t>
    </dgm:pt>
    <dgm:pt modelId="{98979111-040B-3940-98E6-42AD4BA5397C}" type="sibTrans" cxnId="{26FA7692-1FC7-4A4D-AC7F-3184B4EED259}">
      <dgm:prSet/>
      <dgm:spPr/>
      <dgm:t>
        <a:bodyPr/>
        <a:lstStyle/>
        <a:p>
          <a:pPr algn="ctr"/>
          <a:endParaRPr lang="en-US"/>
        </a:p>
      </dgm:t>
    </dgm:pt>
    <dgm:pt modelId="{5B861CF7-4BFF-7D4A-9A7A-08D06DC8A947}">
      <dgm:prSet phldrT="[Text]"/>
      <dgm:spPr>
        <a:solidFill>
          <a:srgbClr val="89C735"/>
        </a:solidFill>
      </dgm:spPr>
      <dgm:t>
        <a:bodyPr/>
        <a:lstStyle/>
        <a:p>
          <a:pPr algn="ctr"/>
          <a:endParaRPr lang="en-US" dirty="0"/>
        </a:p>
      </dgm:t>
    </dgm:pt>
    <dgm:pt modelId="{24688AAE-2E6B-D34D-9E07-C7E93B15A456}" type="parTrans" cxnId="{962977AB-AF34-6F4D-BC5E-001DE310084D}">
      <dgm:prSet/>
      <dgm:spPr/>
      <dgm:t>
        <a:bodyPr/>
        <a:lstStyle/>
        <a:p>
          <a:pPr algn="ctr"/>
          <a:endParaRPr lang="en-US"/>
        </a:p>
      </dgm:t>
    </dgm:pt>
    <dgm:pt modelId="{32648804-89EC-B447-B5B0-15243D5CE974}" type="sibTrans" cxnId="{962977AB-AF34-6F4D-BC5E-001DE310084D}">
      <dgm:prSet/>
      <dgm:spPr/>
      <dgm:t>
        <a:bodyPr/>
        <a:lstStyle/>
        <a:p>
          <a:pPr algn="ctr"/>
          <a:endParaRPr lang="en-US"/>
        </a:p>
      </dgm:t>
    </dgm:pt>
    <dgm:pt modelId="{861B8103-F426-184A-9079-DA9409BB31C8}">
      <dgm:prSet phldrT="[Text]"/>
      <dgm:spPr>
        <a:solidFill>
          <a:srgbClr val="89C735"/>
        </a:solidFill>
      </dgm:spPr>
      <dgm:t>
        <a:bodyPr/>
        <a:lstStyle/>
        <a:p>
          <a:pPr algn="ctr"/>
          <a:r>
            <a:rPr lang="en-US" dirty="0" smtClean="0"/>
            <a:t>2012</a:t>
          </a:r>
          <a:endParaRPr lang="en-US" dirty="0"/>
        </a:p>
      </dgm:t>
    </dgm:pt>
    <dgm:pt modelId="{EF241289-0647-414A-98B3-277FC92EB310}" type="parTrans" cxnId="{DAC57097-5990-BE46-8D19-902D1B7B1166}">
      <dgm:prSet/>
      <dgm:spPr/>
      <dgm:t>
        <a:bodyPr/>
        <a:lstStyle/>
        <a:p>
          <a:endParaRPr lang="en-US"/>
        </a:p>
      </dgm:t>
    </dgm:pt>
    <dgm:pt modelId="{AB51CC8D-D595-D149-9E2A-647552BEB843}" type="sibTrans" cxnId="{DAC57097-5990-BE46-8D19-902D1B7B1166}">
      <dgm:prSet/>
      <dgm:spPr/>
      <dgm:t>
        <a:bodyPr/>
        <a:lstStyle/>
        <a:p>
          <a:endParaRPr lang="en-US"/>
        </a:p>
      </dgm:t>
    </dgm:pt>
    <dgm:pt modelId="{D8DA2B53-D04A-3B48-B742-70CAEEBD8CE7}">
      <dgm:prSet phldrT="[Text]"/>
      <dgm:spPr>
        <a:solidFill>
          <a:srgbClr val="89C735"/>
        </a:solidFill>
      </dgm:spPr>
      <dgm:t>
        <a:bodyPr/>
        <a:lstStyle/>
        <a:p>
          <a:pPr algn="ctr"/>
          <a:endParaRPr lang="en-US" dirty="0"/>
        </a:p>
      </dgm:t>
    </dgm:pt>
    <dgm:pt modelId="{0D5068F4-CA08-FD48-8608-B5FCEB3CD4E1}" type="parTrans" cxnId="{2ED54520-58ED-0541-BC0A-04DF5AA378C7}">
      <dgm:prSet/>
      <dgm:spPr/>
      <dgm:t>
        <a:bodyPr/>
        <a:lstStyle/>
        <a:p>
          <a:endParaRPr lang="en-US"/>
        </a:p>
      </dgm:t>
    </dgm:pt>
    <dgm:pt modelId="{54343552-3269-EC45-9721-6D4D07A23714}" type="sibTrans" cxnId="{2ED54520-58ED-0541-BC0A-04DF5AA378C7}">
      <dgm:prSet/>
      <dgm:spPr/>
      <dgm:t>
        <a:bodyPr/>
        <a:lstStyle/>
        <a:p>
          <a:endParaRPr lang="en-US"/>
        </a:p>
      </dgm:t>
    </dgm:pt>
    <dgm:pt modelId="{07A210E6-A847-7247-9109-85C2EC6733FA}" type="pres">
      <dgm:prSet presAssocID="{683C1C4D-61C6-4B4D-95A1-1C943C90AD37}" presName="Name0" presStyleCnt="0">
        <dgm:presLayoutVars>
          <dgm:dir/>
          <dgm:animLvl val="lvl"/>
          <dgm:resizeHandles val="exact"/>
        </dgm:presLayoutVars>
      </dgm:prSet>
      <dgm:spPr/>
    </dgm:pt>
    <dgm:pt modelId="{C341E8D5-A63F-6F47-907D-8E82846F6AE6}" type="pres">
      <dgm:prSet presAssocID="{861B8103-F426-184A-9079-DA9409BB31C8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793C6-DB10-A945-83C7-A48C3E81AF5A}" type="pres">
      <dgm:prSet presAssocID="{AB51CC8D-D595-D149-9E2A-647552BEB843}" presName="parTxOnlySpace" presStyleCnt="0"/>
      <dgm:spPr/>
    </dgm:pt>
    <dgm:pt modelId="{ADCF2495-2677-4A46-9A10-EB1DBCDB40B1}" type="pres">
      <dgm:prSet presAssocID="{D8DA2B53-D04A-3B48-B742-70CAEEBD8CE7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84FE7-726D-EE4B-8306-FB3C8550D117}" type="pres">
      <dgm:prSet presAssocID="{54343552-3269-EC45-9721-6D4D07A23714}" presName="parTxOnlySpace" presStyleCnt="0"/>
      <dgm:spPr/>
    </dgm:pt>
    <dgm:pt modelId="{8458F046-C7B2-5C43-873A-8B1A5ACF2FA9}" type="pres">
      <dgm:prSet presAssocID="{0D943299-6F1D-2F4F-BBBB-B780CE222420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B2DB0-B631-1449-B76B-470663D1C7A0}" type="pres">
      <dgm:prSet presAssocID="{1C4ADC61-45E9-6A41-AE92-D12EAA6C8D15}" presName="parTxOnlySpace" presStyleCnt="0"/>
      <dgm:spPr/>
    </dgm:pt>
    <dgm:pt modelId="{F81DF4BD-F0ED-2A4C-AC86-8CD0ADAD7934}" type="pres">
      <dgm:prSet presAssocID="{5B861CF7-4BFF-7D4A-9A7A-08D06DC8A947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80CB3-5762-A946-9EE4-9DAEDDFC6AED}" type="pres">
      <dgm:prSet presAssocID="{32648804-89EC-B447-B5B0-15243D5CE974}" presName="parTxOnlySpace" presStyleCnt="0"/>
      <dgm:spPr/>
    </dgm:pt>
    <dgm:pt modelId="{B9D5AFAD-158B-F144-9A28-61907CC36839}" type="pres">
      <dgm:prSet presAssocID="{05D6BF66-500E-CB43-A9D0-5A9AE9E98347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D4A0D-3A47-0743-9047-349B73FE0D7C}" type="pres">
      <dgm:prSet presAssocID="{AFE0728C-B726-9D44-BD72-6BD41E0F7DA5}" presName="parTxOnlySpace" presStyleCnt="0"/>
      <dgm:spPr/>
    </dgm:pt>
    <dgm:pt modelId="{DE10CC9F-5938-014A-B321-22B6F70FF4DB}" type="pres">
      <dgm:prSet presAssocID="{F14767BD-B358-8841-AB0E-84F1D44B232C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A0AE1-AFDF-C14D-B19E-D0E79CB87987}" type="pres">
      <dgm:prSet presAssocID="{225F2198-96E9-6242-9692-304966E0405A}" presName="parTxOnlySpace" presStyleCnt="0"/>
      <dgm:spPr/>
    </dgm:pt>
    <dgm:pt modelId="{0B711034-FEB5-3042-A851-F02FCC76E9D7}" type="pres">
      <dgm:prSet presAssocID="{4185E4A2-E203-A045-BB14-E69F85BE184D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3212D-094B-674B-BC73-E7670E5FE510}" type="pres">
      <dgm:prSet presAssocID="{F67C1FCE-2A0A-994F-824B-1300EA464770}" presName="parTxOnlySpace" presStyleCnt="0"/>
      <dgm:spPr/>
    </dgm:pt>
    <dgm:pt modelId="{2C139257-20C5-F14D-8F27-3F46C55A55D5}" type="pres">
      <dgm:prSet presAssocID="{AAF6E338-2F8F-2F47-B4EF-FDEF7A007D65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A4BA43-F840-F543-AE75-48BB54067981}" type="presOf" srcId="{861B8103-F426-184A-9079-DA9409BB31C8}" destId="{C341E8D5-A63F-6F47-907D-8E82846F6AE6}" srcOrd="0" destOrd="0" presId="urn:microsoft.com/office/officeart/2005/8/layout/chevron1"/>
    <dgm:cxn modelId="{7B7717FF-6763-F741-BD04-EE9D6E9A219D}" srcId="{683C1C4D-61C6-4B4D-95A1-1C943C90AD37}" destId="{F14767BD-B358-8841-AB0E-84F1D44B232C}" srcOrd="5" destOrd="0" parTransId="{1AED17D3-0654-B84A-AB9D-AC1E0225ECA6}" sibTransId="{225F2198-96E9-6242-9692-304966E0405A}"/>
    <dgm:cxn modelId="{EE44A8FA-7701-CF40-A4EF-BE5496F67E86}" type="presOf" srcId="{5B861CF7-4BFF-7D4A-9A7A-08D06DC8A947}" destId="{F81DF4BD-F0ED-2A4C-AC86-8CD0ADAD7934}" srcOrd="0" destOrd="0" presId="urn:microsoft.com/office/officeart/2005/8/layout/chevron1"/>
    <dgm:cxn modelId="{1FDF9FEB-F4B8-7B4F-9F45-4080AAD986CD}" type="presOf" srcId="{F14767BD-B358-8841-AB0E-84F1D44B232C}" destId="{DE10CC9F-5938-014A-B321-22B6F70FF4DB}" srcOrd="0" destOrd="0" presId="urn:microsoft.com/office/officeart/2005/8/layout/chevron1"/>
    <dgm:cxn modelId="{DAC57097-5990-BE46-8D19-902D1B7B1166}" srcId="{683C1C4D-61C6-4B4D-95A1-1C943C90AD37}" destId="{861B8103-F426-184A-9079-DA9409BB31C8}" srcOrd="0" destOrd="0" parTransId="{EF241289-0647-414A-98B3-277FC92EB310}" sibTransId="{AB51CC8D-D595-D149-9E2A-647552BEB843}"/>
    <dgm:cxn modelId="{A862AFE6-A438-3B44-BC9D-7C812EA0940F}" type="presOf" srcId="{0D943299-6F1D-2F4F-BBBB-B780CE222420}" destId="{8458F046-C7B2-5C43-873A-8B1A5ACF2FA9}" srcOrd="0" destOrd="0" presId="urn:microsoft.com/office/officeart/2005/8/layout/chevron1"/>
    <dgm:cxn modelId="{26FA7692-1FC7-4A4D-AC7F-3184B4EED259}" srcId="{683C1C4D-61C6-4B4D-95A1-1C943C90AD37}" destId="{AAF6E338-2F8F-2F47-B4EF-FDEF7A007D65}" srcOrd="7" destOrd="0" parTransId="{EF3B7088-0FA1-C848-B73F-E49AC4ECE202}" sibTransId="{98979111-040B-3940-98E6-42AD4BA5397C}"/>
    <dgm:cxn modelId="{9B59B504-53D1-6544-ADFC-1D45D0593481}" srcId="{683C1C4D-61C6-4B4D-95A1-1C943C90AD37}" destId="{05D6BF66-500E-CB43-A9D0-5A9AE9E98347}" srcOrd="4" destOrd="0" parTransId="{FCAF42C2-B157-9A4B-BA58-12606BB1C397}" sibTransId="{AFE0728C-B726-9D44-BD72-6BD41E0F7DA5}"/>
    <dgm:cxn modelId="{60D303C5-F03F-854B-8A44-1F6A3FFD5341}" srcId="{683C1C4D-61C6-4B4D-95A1-1C943C90AD37}" destId="{0D943299-6F1D-2F4F-BBBB-B780CE222420}" srcOrd="2" destOrd="0" parTransId="{692ED813-07E5-BA4F-BF29-988D69F3FE40}" sibTransId="{1C4ADC61-45E9-6A41-AE92-D12EAA6C8D15}"/>
    <dgm:cxn modelId="{962977AB-AF34-6F4D-BC5E-001DE310084D}" srcId="{683C1C4D-61C6-4B4D-95A1-1C943C90AD37}" destId="{5B861CF7-4BFF-7D4A-9A7A-08D06DC8A947}" srcOrd="3" destOrd="0" parTransId="{24688AAE-2E6B-D34D-9E07-C7E93B15A456}" sibTransId="{32648804-89EC-B447-B5B0-15243D5CE974}"/>
    <dgm:cxn modelId="{0FC2BDD2-DCBA-E444-B820-C4CA9FF12ED4}" type="presOf" srcId="{683C1C4D-61C6-4B4D-95A1-1C943C90AD37}" destId="{07A210E6-A847-7247-9109-85C2EC6733FA}" srcOrd="0" destOrd="0" presId="urn:microsoft.com/office/officeart/2005/8/layout/chevron1"/>
    <dgm:cxn modelId="{3808F6C1-9C20-E443-9930-D8F4DF13CB32}" srcId="{683C1C4D-61C6-4B4D-95A1-1C943C90AD37}" destId="{4185E4A2-E203-A045-BB14-E69F85BE184D}" srcOrd="6" destOrd="0" parTransId="{8B6D20D0-972E-E946-8B11-FAD214B79EE0}" sibTransId="{F67C1FCE-2A0A-994F-824B-1300EA464770}"/>
    <dgm:cxn modelId="{099DB426-295B-2C42-82F6-44EB3F1E62EE}" type="presOf" srcId="{AAF6E338-2F8F-2F47-B4EF-FDEF7A007D65}" destId="{2C139257-20C5-F14D-8F27-3F46C55A55D5}" srcOrd="0" destOrd="0" presId="urn:microsoft.com/office/officeart/2005/8/layout/chevron1"/>
    <dgm:cxn modelId="{94D804B1-D6B0-4741-9ED7-DAD07CAE426F}" type="presOf" srcId="{4185E4A2-E203-A045-BB14-E69F85BE184D}" destId="{0B711034-FEB5-3042-A851-F02FCC76E9D7}" srcOrd="0" destOrd="0" presId="urn:microsoft.com/office/officeart/2005/8/layout/chevron1"/>
    <dgm:cxn modelId="{5E8846F1-26EC-5E43-A8B3-5C816A061370}" type="presOf" srcId="{D8DA2B53-D04A-3B48-B742-70CAEEBD8CE7}" destId="{ADCF2495-2677-4A46-9A10-EB1DBCDB40B1}" srcOrd="0" destOrd="0" presId="urn:microsoft.com/office/officeart/2005/8/layout/chevron1"/>
    <dgm:cxn modelId="{4DF7FA20-29DB-9541-9E2E-0362EBBF0B2E}" type="presOf" srcId="{05D6BF66-500E-CB43-A9D0-5A9AE9E98347}" destId="{B9D5AFAD-158B-F144-9A28-61907CC36839}" srcOrd="0" destOrd="0" presId="urn:microsoft.com/office/officeart/2005/8/layout/chevron1"/>
    <dgm:cxn modelId="{2ED54520-58ED-0541-BC0A-04DF5AA378C7}" srcId="{683C1C4D-61C6-4B4D-95A1-1C943C90AD37}" destId="{D8DA2B53-D04A-3B48-B742-70CAEEBD8CE7}" srcOrd="1" destOrd="0" parTransId="{0D5068F4-CA08-FD48-8608-B5FCEB3CD4E1}" sibTransId="{54343552-3269-EC45-9721-6D4D07A23714}"/>
    <dgm:cxn modelId="{454D1FB4-DE8A-404B-8346-7492AD337BCF}" type="presParOf" srcId="{07A210E6-A847-7247-9109-85C2EC6733FA}" destId="{C341E8D5-A63F-6F47-907D-8E82846F6AE6}" srcOrd="0" destOrd="0" presId="urn:microsoft.com/office/officeart/2005/8/layout/chevron1"/>
    <dgm:cxn modelId="{54BE9CCC-C14D-E242-9977-952AD2746102}" type="presParOf" srcId="{07A210E6-A847-7247-9109-85C2EC6733FA}" destId="{45B793C6-DB10-A945-83C7-A48C3E81AF5A}" srcOrd="1" destOrd="0" presId="urn:microsoft.com/office/officeart/2005/8/layout/chevron1"/>
    <dgm:cxn modelId="{D661CF50-C6B9-7149-86E2-3237CC016ECF}" type="presParOf" srcId="{07A210E6-A847-7247-9109-85C2EC6733FA}" destId="{ADCF2495-2677-4A46-9A10-EB1DBCDB40B1}" srcOrd="2" destOrd="0" presId="urn:microsoft.com/office/officeart/2005/8/layout/chevron1"/>
    <dgm:cxn modelId="{89CC60EC-F27F-6D4B-B7F4-FA448CE01C1B}" type="presParOf" srcId="{07A210E6-A847-7247-9109-85C2EC6733FA}" destId="{94684FE7-726D-EE4B-8306-FB3C8550D117}" srcOrd="3" destOrd="0" presId="urn:microsoft.com/office/officeart/2005/8/layout/chevron1"/>
    <dgm:cxn modelId="{9B559CF2-C185-564B-91C8-08C45D85BFE9}" type="presParOf" srcId="{07A210E6-A847-7247-9109-85C2EC6733FA}" destId="{8458F046-C7B2-5C43-873A-8B1A5ACF2FA9}" srcOrd="4" destOrd="0" presId="urn:microsoft.com/office/officeart/2005/8/layout/chevron1"/>
    <dgm:cxn modelId="{8D79040A-4D98-3846-B706-3ED0576165B1}" type="presParOf" srcId="{07A210E6-A847-7247-9109-85C2EC6733FA}" destId="{31FB2DB0-B631-1449-B76B-470663D1C7A0}" srcOrd="5" destOrd="0" presId="urn:microsoft.com/office/officeart/2005/8/layout/chevron1"/>
    <dgm:cxn modelId="{13159B90-7CA1-2F40-B179-5EB3CBEBCACB}" type="presParOf" srcId="{07A210E6-A847-7247-9109-85C2EC6733FA}" destId="{F81DF4BD-F0ED-2A4C-AC86-8CD0ADAD7934}" srcOrd="6" destOrd="0" presId="urn:microsoft.com/office/officeart/2005/8/layout/chevron1"/>
    <dgm:cxn modelId="{1888237A-4376-5942-90B0-1738E8C024ED}" type="presParOf" srcId="{07A210E6-A847-7247-9109-85C2EC6733FA}" destId="{72B80CB3-5762-A946-9EE4-9DAEDDFC6AED}" srcOrd="7" destOrd="0" presId="urn:microsoft.com/office/officeart/2005/8/layout/chevron1"/>
    <dgm:cxn modelId="{05538506-26DD-3D4D-B230-CABCF9CC8151}" type="presParOf" srcId="{07A210E6-A847-7247-9109-85C2EC6733FA}" destId="{B9D5AFAD-158B-F144-9A28-61907CC36839}" srcOrd="8" destOrd="0" presId="urn:microsoft.com/office/officeart/2005/8/layout/chevron1"/>
    <dgm:cxn modelId="{781EE073-BE00-DA47-9343-EFFFCF19D758}" type="presParOf" srcId="{07A210E6-A847-7247-9109-85C2EC6733FA}" destId="{993D4A0D-3A47-0743-9047-349B73FE0D7C}" srcOrd="9" destOrd="0" presId="urn:microsoft.com/office/officeart/2005/8/layout/chevron1"/>
    <dgm:cxn modelId="{25C65EA1-405F-BF47-8329-B817426517CD}" type="presParOf" srcId="{07A210E6-A847-7247-9109-85C2EC6733FA}" destId="{DE10CC9F-5938-014A-B321-22B6F70FF4DB}" srcOrd="10" destOrd="0" presId="urn:microsoft.com/office/officeart/2005/8/layout/chevron1"/>
    <dgm:cxn modelId="{F64DD623-B1A0-7848-9CA9-666C702EA9DC}" type="presParOf" srcId="{07A210E6-A847-7247-9109-85C2EC6733FA}" destId="{5B6A0AE1-AFDF-C14D-B19E-D0E79CB87987}" srcOrd="11" destOrd="0" presId="urn:microsoft.com/office/officeart/2005/8/layout/chevron1"/>
    <dgm:cxn modelId="{D950A5E3-DBE2-E448-AF03-F8D05E8AFA09}" type="presParOf" srcId="{07A210E6-A847-7247-9109-85C2EC6733FA}" destId="{0B711034-FEB5-3042-A851-F02FCC76E9D7}" srcOrd="12" destOrd="0" presId="urn:microsoft.com/office/officeart/2005/8/layout/chevron1"/>
    <dgm:cxn modelId="{5E369271-8F03-EF41-AA6F-1FF5F82B777E}" type="presParOf" srcId="{07A210E6-A847-7247-9109-85C2EC6733FA}" destId="{37E3212D-094B-674B-BC73-E7670E5FE510}" srcOrd="13" destOrd="0" presId="urn:microsoft.com/office/officeart/2005/8/layout/chevron1"/>
    <dgm:cxn modelId="{7F8A3786-32F0-6841-BA30-F95D65F00040}" type="presParOf" srcId="{07A210E6-A847-7247-9109-85C2EC6733FA}" destId="{2C139257-20C5-F14D-8F27-3F46C55A55D5}" srcOrd="1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1E8D5-A63F-6F47-907D-8E82846F6AE6}">
      <dsp:nvSpPr>
        <dsp:cNvPr id="0" name=""/>
        <dsp:cNvSpPr/>
      </dsp:nvSpPr>
      <dsp:spPr>
        <a:xfrm>
          <a:off x="452" y="161676"/>
          <a:ext cx="724585" cy="289834"/>
        </a:xfrm>
        <a:prstGeom prst="chevron">
          <a:avLst/>
        </a:prstGeom>
        <a:solidFill>
          <a:srgbClr val="89C7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2012</a:t>
          </a:r>
          <a:endParaRPr lang="en-US" sz="1400" kern="1200" dirty="0"/>
        </a:p>
      </dsp:txBody>
      <dsp:txXfrm>
        <a:off x="145369" y="161676"/>
        <a:ext cx="434751" cy="289834"/>
      </dsp:txXfrm>
    </dsp:sp>
    <dsp:sp modelId="{ADCF2495-2677-4A46-9A10-EB1DBCDB40B1}">
      <dsp:nvSpPr>
        <dsp:cNvPr id="0" name=""/>
        <dsp:cNvSpPr/>
      </dsp:nvSpPr>
      <dsp:spPr>
        <a:xfrm>
          <a:off x="652578" y="161676"/>
          <a:ext cx="724585" cy="289834"/>
        </a:xfrm>
        <a:prstGeom prst="chevron">
          <a:avLst/>
        </a:prstGeom>
        <a:solidFill>
          <a:srgbClr val="89C7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797495" y="161676"/>
        <a:ext cx="434751" cy="289834"/>
      </dsp:txXfrm>
    </dsp:sp>
    <dsp:sp modelId="{8458F046-C7B2-5C43-873A-8B1A5ACF2FA9}">
      <dsp:nvSpPr>
        <dsp:cNvPr id="0" name=""/>
        <dsp:cNvSpPr/>
      </dsp:nvSpPr>
      <dsp:spPr>
        <a:xfrm>
          <a:off x="1304705" y="161676"/>
          <a:ext cx="724585" cy="289834"/>
        </a:xfrm>
        <a:prstGeom prst="chevron">
          <a:avLst/>
        </a:prstGeom>
        <a:solidFill>
          <a:srgbClr val="89C7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2013</a:t>
          </a:r>
          <a:endParaRPr lang="en-US" sz="1400" kern="1200" dirty="0"/>
        </a:p>
      </dsp:txBody>
      <dsp:txXfrm>
        <a:off x="1449622" y="161676"/>
        <a:ext cx="434751" cy="289834"/>
      </dsp:txXfrm>
    </dsp:sp>
    <dsp:sp modelId="{F81DF4BD-F0ED-2A4C-AC86-8CD0ADAD7934}">
      <dsp:nvSpPr>
        <dsp:cNvPr id="0" name=""/>
        <dsp:cNvSpPr/>
      </dsp:nvSpPr>
      <dsp:spPr>
        <a:xfrm>
          <a:off x="1956832" y="161676"/>
          <a:ext cx="724585" cy="289834"/>
        </a:xfrm>
        <a:prstGeom prst="chevron">
          <a:avLst/>
        </a:prstGeom>
        <a:solidFill>
          <a:srgbClr val="A2A3A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101749" y="161676"/>
        <a:ext cx="434751" cy="289834"/>
      </dsp:txXfrm>
    </dsp:sp>
    <dsp:sp modelId="{B9D5AFAD-158B-F144-9A28-61907CC36839}">
      <dsp:nvSpPr>
        <dsp:cNvPr id="0" name=""/>
        <dsp:cNvSpPr/>
      </dsp:nvSpPr>
      <dsp:spPr>
        <a:xfrm>
          <a:off x="2608958" y="161676"/>
          <a:ext cx="724585" cy="289834"/>
        </a:xfrm>
        <a:prstGeom prst="chevron">
          <a:avLst/>
        </a:prstGeom>
        <a:solidFill>
          <a:srgbClr val="A2A3A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2014</a:t>
          </a:r>
          <a:endParaRPr lang="en-US" sz="1400" kern="1200" dirty="0"/>
        </a:p>
      </dsp:txBody>
      <dsp:txXfrm>
        <a:off x="2753875" y="161676"/>
        <a:ext cx="434751" cy="289834"/>
      </dsp:txXfrm>
    </dsp:sp>
    <dsp:sp modelId="{DE10CC9F-5938-014A-B321-22B6F70FF4DB}">
      <dsp:nvSpPr>
        <dsp:cNvPr id="0" name=""/>
        <dsp:cNvSpPr/>
      </dsp:nvSpPr>
      <dsp:spPr>
        <a:xfrm>
          <a:off x="3261085" y="161676"/>
          <a:ext cx="724585" cy="289834"/>
        </a:xfrm>
        <a:prstGeom prst="chevron">
          <a:avLst/>
        </a:prstGeom>
        <a:solidFill>
          <a:srgbClr val="A2A3A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406002" y="161676"/>
        <a:ext cx="434751" cy="289834"/>
      </dsp:txXfrm>
    </dsp:sp>
    <dsp:sp modelId="{0B711034-FEB5-3042-A851-F02FCC76E9D7}">
      <dsp:nvSpPr>
        <dsp:cNvPr id="0" name=""/>
        <dsp:cNvSpPr/>
      </dsp:nvSpPr>
      <dsp:spPr>
        <a:xfrm>
          <a:off x="3913212" y="161676"/>
          <a:ext cx="724585" cy="289834"/>
        </a:xfrm>
        <a:prstGeom prst="chevron">
          <a:avLst/>
        </a:prstGeom>
        <a:solidFill>
          <a:srgbClr val="A2A3A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2015</a:t>
          </a:r>
          <a:endParaRPr lang="en-US" sz="1400" kern="1200" dirty="0"/>
        </a:p>
      </dsp:txBody>
      <dsp:txXfrm>
        <a:off x="4058129" y="161676"/>
        <a:ext cx="434751" cy="289834"/>
      </dsp:txXfrm>
    </dsp:sp>
    <dsp:sp modelId="{2C139257-20C5-F14D-8F27-3F46C55A55D5}">
      <dsp:nvSpPr>
        <dsp:cNvPr id="0" name=""/>
        <dsp:cNvSpPr/>
      </dsp:nvSpPr>
      <dsp:spPr>
        <a:xfrm>
          <a:off x="4565338" y="161676"/>
          <a:ext cx="724585" cy="289834"/>
        </a:xfrm>
        <a:prstGeom prst="chevron">
          <a:avLst/>
        </a:prstGeom>
        <a:solidFill>
          <a:srgbClr val="A2A3A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4710255" y="161676"/>
        <a:ext cx="434751" cy="289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1E8D5-A63F-6F47-907D-8E82846F6AE6}">
      <dsp:nvSpPr>
        <dsp:cNvPr id="0" name=""/>
        <dsp:cNvSpPr/>
      </dsp:nvSpPr>
      <dsp:spPr>
        <a:xfrm>
          <a:off x="452" y="161676"/>
          <a:ext cx="724585" cy="289834"/>
        </a:xfrm>
        <a:prstGeom prst="chevron">
          <a:avLst/>
        </a:prstGeom>
        <a:solidFill>
          <a:srgbClr val="89C7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2012</a:t>
          </a:r>
          <a:endParaRPr lang="en-US" sz="1400" kern="1200" dirty="0"/>
        </a:p>
      </dsp:txBody>
      <dsp:txXfrm>
        <a:off x="145369" y="161676"/>
        <a:ext cx="434751" cy="289834"/>
      </dsp:txXfrm>
    </dsp:sp>
    <dsp:sp modelId="{ADCF2495-2677-4A46-9A10-EB1DBCDB40B1}">
      <dsp:nvSpPr>
        <dsp:cNvPr id="0" name=""/>
        <dsp:cNvSpPr/>
      </dsp:nvSpPr>
      <dsp:spPr>
        <a:xfrm>
          <a:off x="652578" y="161676"/>
          <a:ext cx="724585" cy="289834"/>
        </a:xfrm>
        <a:prstGeom prst="chevron">
          <a:avLst/>
        </a:prstGeom>
        <a:solidFill>
          <a:srgbClr val="89C7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797495" y="161676"/>
        <a:ext cx="434751" cy="289834"/>
      </dsp:txXfrm>
    </dsp:sp>
    <dsp:sp modelId="{8458F046-C7B2-5C43-873A-8B1A5ACF2FA9}">
      <dsp:nvSpPr>
        <dsp:cNvPr id="0" name=""/>
        <dsp:cNvSpPr/>
      </dsp:nvSpPr>
      <dsp:spPr>
        <a:xfrm>
          <a:off x="1304705" y="161676"/>
          <a:ext cx="724585" cy="289834"/>
        </a:xfrm>
        <a:prstGeom prst="chevron">
          <a:avLst/>
        </a:prstGeom>
        <a:solidFill>
          <a:srgbClr val="89C7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2013</a:t>
          </a:r>
          <a:endParaRPr lang="en-US" sz="1400" kern="1200" dirty="0"/>
        </a:p>
      </dsp:txBody>
      <dsp:txXfrm>
        <a:off x="1449622" y="161676"/>
        <a:ext cx="434751" cy="289834"/>
      </dsp:txXfrm>
    </dsp:sp>
    <dsp:sp modelId="{F81DF4BD-F0ED-2A4C-AC86-8CD0ADAD7934}">
      <dsp:nvSpPr>
        <dsp:cNvPr id="0" name=""/>
        <dsp:cNvSpPr/>
      </dsp:nvSpPr>
      <dsp:spPr>
        <a:xfrm>
          <a:off x="1956832" y="161676"/>
          <a:ext cx="724585" cy="289834"/>
        </a:xfrm>
        <a:prstGeom prst="chevron">
          <a:avLst/>
        </a:prstGeom>
        <a:solidFill>
          <a:srgbClr val="A2A3A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101749" y="161676"/>
        <a:ext cx="434751" cy="289834"/>
      </dsp:txXfrm>
    </dsp:sp>
    <dsp:sp modelId="{B9D5AFAD-158B-F144-9A28-61907CC36839}">
      <dsp:nvSpPr>
        <dsp:cNvPr id="0" name=""/>
        <dsp:cNvSpPr/>
      </dsp:nvSpPr>
      <dsp:spPr>
        <a:xfrm>
          <a:off x="2608958" y="161676"/>
          <a:ext cx="724585" cy="289834"/>
        </a:xfrm>
        <a:prstGeom prst="chevron">
          <a:avLst/>
        </a:prstGeom>
        <a:solidFill>
          <a:srgbClr val="A2A3A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2014</a:t>
          </a:r>
          <a:endParaRPr lang="en-US" sz="1400" kern="1200" dirty="0"/>
        </a:p>
      </dsp:txBody>
      <dsp:txXfrm>
        <a:off x="2753875" y="161676"/>
        <a:ext cx="434751" cy="289834"/>
      </dsp:txXfrm>
    </dsp:sp>
    <dsp:sp modelId="{DE10CC9F-5938-014A-B321-22B6F70FF4DB}">
      <dsp:nvSpPr>
        <dsp:cNvPr id="0" name=""/>
        <dsp:cNvSpPr/>
      </dsp:nvSpPr>
      <dsp:spPr>
        <a:xfrm>
          <a:off x="3261085" y="161676"/>
          <a:ext cx="724585" cy="289834"/>
        </a:xfrm>
        <a:prstGeom prst="chevron">
          <a:avLst/>
        </a:prstGeom>
        <a:solidFill>
          <a:srgbClr val="A2A3A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406002" y="161676"/>
        <a:ext cx="434751" cy="289834"/>
      </dsp:txXfrm>
    </dsp:sp>
    <dsp:sp modelId="{0B711034-FEB5-3042-A851-F02FCC76E9D7}">
      <dsp:nvSpPr>
        <dsp:cNvPr id="0" name=""/>
        <dsp:cNvSpPr/>
      </dsp:nvSpPr>
      <dsp:spPr>
        <a:xfrm>
          <a:off x="3913212" y="161676"/>
          <a:ext cx="724585" cy="289834"/>
        </a:xfrm>
        <a:prstGeom prst="chevron">
          <a:avLst/>
        </a:prstGeom>
        <a:solidFill>
          <a:srgbClr val="A2A3A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2015</a:t>
          </a:r>
          <a:endParaRPr lang="en-US" sz="1400" kern="1200" dirty="0"/>
        </a:p>
      </dsp:txBody>
      <dsp:txXfrm>
        <a:off x="4058129" y="161676"/>
        <a:ext cx="434751" cy="289834"/>
      </dsp:txXfrm>
    </dsp:sp>
    <dsp:sp modelId="{2C139257-20C5-F14D-8F27-3F46C55A55D5}">
      <dsp:nvSpPr>
        <dsp:cNvPr id="0" name=""/>
        <dsp:cNvSpPr/>
      </dsp:nvSpPr>
      <dsp:spPr>
        <a:xfrm>
          <a:off x="4565338" y="161676"/>
          <a:ext cx="724585" cy="289834"/>
        </a:xfrm>
        <a:prstGeom prst="chevron">
          <a:avLst/>
        </a:prstGeom>
        <a:solidFill>
          <a:srgbClr val="A2A3A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4710255" y="161676"/>
        <a:ext cx="434751" cy="289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1E8D5-A63F-6F47-907D-8E82846F6AE6}">
      <dsp:nvSpPr>
        <dsp:cNvPr id="0" name=""/>
        <dsp:cNvSpPr/>
      </dsp:nvSpPr>
      <dsp:spPr>
        <a:xfrm>
          <a:off x="452" y="161676"/>
          <a:ext cx="724585" cy="289834"/>
        </a:xfrm>
        <a:prstGeom prst="chevron">
          <a:avLst/>
        </a:prstGeom>
        <a:solidFill>
          <a:srgbClr val="89C7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2012</a:t>
          </a:r>
          <a:endParaRPr lang="en-US" sz="1400" kern="1200" dirty="0"/>
        </a:p>
      </dsp:txBody>
      <dsp:txXfrm>
        <a:off x="145369" y="161676"/>
        <a:ext cx="434751" cy="289834"/>
      </dsp:txXfrm>
    </dsp:sp>
    <dsp:sp modelId="{ADCF2495-2677-4A46-9A10-EB1DBCDB40B1}">
      <dsp:nvSpPr>
        <dsp:cNvPr id="0" name=""/>
        <dsp:cNvSpPr/>
      </dsp:nvSpPr>
      <dsp:spPr>
        <a:xfrm>
          <a:off x="652578" y="161676"/>
          <a:ext cx="724585" cy="289834"/>
        </a:xfrm>
        <a:prstGeom prst="chevron">
          <a:avLst/>
        </a:prstGeom>
        <a:solidFill>
          <a:srgbClr val="89C7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797495" y="161676"/>
        <a:ext cx="434751" cy="289834"/>
      </dsp:txXfrm>
    </dsp:sp>
    <dsp:sp modelId="{8458F046-C7B2-5C43-873A-8B1A5ACF2FA9}">
      <dsp:nvSpPr>
        <dsp:cNvPr id="0" name=""/>
        <dsp:cNvSpPr/>
      </dsp:nvSpPr>
      <dsp:spPr>
        <a:xfrm>
          <a:off x="1304705" y="161676"/>
          <a:ext cx="724585" cy="289834"/>
        </a:xfrm>
        <a:prstGeom prst="chevron">
          <a:avLst/>
        </a:prstGeom>
        <a:solidFill>
          <a:srgbClr val="89C7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2013</a:t>
          </a:r>
          <a:endParaRPr lang="en-US" sz="1400" kern="1200" dirty="0"/>
        </a:p>
      </dsp:txBody>
      <dsp:txXfrm>
        <a:off x="1449622" y="161676"/>
        <a:ext cx="434751" cy="289834"/>
      </dsp:txXfrm>
    </dsp:sp>
    <dsp:sp modelId="{F81DF4BD-F0ED-2A4C-AC86-8CD0ADAD7934}">
      <dsp:nvSpPr>
        <dsp:cNvPr id="0" name=""/>
        <dsp:cNvSpPr/>
      </dsp:nvSpPr>
      <dsp:spPr>
        <a:xfrm>
          <a:off x="1956832" y="161676"/>
          <a:ext cx="724585" cy="289834"/>
        </a:xfrm>
        <a:prstGeom prst="chevron">
          <a:avLst/>
        </a:prstGeom>
        <a:solidFill>
          <a:srgbClr val="89C7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101749" y="161676"/>
        <a:ext cx="434751" cy="289834"/>
      </dsp:txXfrm>
    </dsp:sp>
    <dsp:sp modelId="{B9D5AFAD-158B-F144-9A28-61907CC36839}">
      <dsp:nvSpPr>
        <dsp:cNvPr id="0" name=""/>
        <dsp:cNvSpPr/>
      </dsp:nvSpPr>
      <dsp:spPr>
        <a:xfrm>
          <a:off x="2608958" y="161676"/>
          <a:ext cx="724585" cy="289834"/>
        </a:xfrm>
        <a:prstGeom prst="chevron">
          <a:avLst/>
        </a:prstGeom>
        <a:solidFill>
          <a:srgbClr val="A2A3A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2014</a:t>
          </a:r>
          <a:endParaRPr lang="en-US" sz="1400" kern="1200" dirty="0"/>
        </a:p>
      </dsp:txBody>
      <dsp:txXfrm>
        <a:off x="2753875" y="161676"/>
        <a:ext cx="434751" cy="289834"/>
      </dsp:txXfrm>
    </dsp:sp>
    <dsp:sp modelId="{DE10CC9F-5938-014A-B321-22B6F70FF4DB}">
      <dsp:nvSpPr>
        <dsp:cNvPr id="0" name=""/>
        <dsp:cNvSpPr/>
      </dsp:nvSpPr>
      <dsp:spPr>
        <a:xfrm>
          <a:off x="3261085" y="161676"/>
          <a:ext cx="724585" cy="289834"/>
        </a:xfrm>
        <a:prstGeom prst="chevron">
          <a:avLst/>
        </a:prstGeom>
        <a:solidFill>
          <a:srgbClr val="A2A3A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406002" y="161676"/>
        <a:ext cx="434751" cy="289834"/>
      </dsp:txXfrm>
    </dsp:sp>
    <dsp:sp modelId="{0B711034-FEB5-3042-A851-F02FCC76E9D7}">
      <dsp:nvSpPr>
        <dsp:cNvPr id="0" name=""/>
        <dsp:cNvSpPr/>
      </dsp:nvSpPr>
      <dsp:spPr>
        <a:xfrm>
          <a:off x="3913212" y="161676"/>
          <a:ext cx="724585" cy="289834"/>
        </a:xfrm>
        <a:prstGeom prst="chevron">
          <a:avLst/>
        </a:prstGeom>
        <a:solidFill>
          <a:srgbClr val="A2A3A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2015</a:t>
          </a:r>
          <a:endParaRPr lang="en-US" sz="1400" kern="1200" dirty="0"/>
        </a:p>
      </dsp:txBody>
      <dsp:txXfrm>
        <a:off x="4058129" y="161676"/>
        <a:ext cx="434751" cy="289834"/>
      </dsp:txXfrm>
    </dsp:sp>
    <dsp:sp modelId="{2C139257-20C5-F14D-8F27-3F46C55A55D5}">
      <dsp:nvSpPr>
        <dsp:cNvPr id="0" name=""/>
        <dsp:cNvSpPr/>
      </dsp:nvSpPr>
      <dsp:spPr>
        <a:xfrm>
          <a:off x="4565338" y="161676"/>
          <a:ext cx="724585" cy="289834"/>
        </a:xfrm>
        <a:prstGeom prst="chevron">
          <a:avLst/>
        </a:prstGeom>
        <a:solidFill>
          <a:srgbClr val="A2A3A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4710255" y="161676"/>
        <a:ext cx="434751" cy="2898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1E8D5-A63F-6F47-907D-8E82846F6AE6}">
      <dsp:nvSpPr>
        <dsp:cNvPr id="0" name=""/>
        <dsp:cNvSpPr/>
      </dsp:nvSpPr>
      <dsp:spPr>
        <a:xfrm>
          <a:off x="451" y="161653"/>
          <a:ext cx="724481" cy="289792"/>
        </a:xfrm>
        <a:prstGeom prst="chevron">
          <a:avLst/>
        </a:prstGeom>
        <a:solidFill>
          <a:srgbClr val="89C7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2012</a:t>
          </a:r>
          <a:endParaRPr lang="en-US" sz="1400" kern="1200" dirty="0"/>
        </a:p>
      </dsp:txBody>
      <dsp:txXfrm>
        <a:off x="145347" y="161653"/>
        <a:ext cx="434689" cy="289792"/>
      </dsp:txXfrm>
    </dsp:sp>
    <dsp:sp modelId="{ADCF2495-2677-4A46-9A10-EB1DBCDB40B1}">
      <dsp:nvSpPr>
        <dsp:cNvPr id="0" name=""/>
        <dsp:cNvSpPr/>
      </dsp:nvSpPr>
      <dsp:spPr>
        <a:xfrm>
          <a:off x="652485" y="161653"/>
          <a:ext cx="724481" cy="289792"/>
        </a:xfrm>
        <a:prstGeom prst="chevron">
          <a:avLst/>
        </a:prstGeom>
        <a:solidFill>
          <a:srgbClr val="89C7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797381" y="161653"/>
        <a:ext cx="434689" cy="289792"/>
      </dsp:txXfrm>
    </dsp:sp>
    <dsp:sp modelId="{8458F046-C7B2-5C43-873A-8B1A5ACF2FA9}">
      <dsp:nvSpPr>
        <dsp:cNvPr id="0" name=""/>
        <dsp:cNvSpPr/>
      </dsp:nvSpPr>
      <dsp:spPr>
        <a:xfrm>
          <a:off x="1304518" y="161653"/>
          <a:ext cx="724481" cy="289792"/>
        </a:xfrm>
        <a:prstGeom prst="chevron">
          <a:avLst/>
        </a:prstGeom>
        <a:solidFill>
          <a:srgbClr val="89C7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2013</a:t>
          </a:r>
          <a:endParaRPr lang="en-US" sz="1400" kern="1200" dirty="0"/>
        </a:p>
      </dsp:txBody>
      <dsp:txXfrm>
        <a:off x="1449414" y="161653"/>
        <a:ext cx="434689" cy="289792"/>
      </dsp:txXfrm>
    </dsp:sp>
    <dsp:sp modelId="{F81DF4BD-F0ED-2A4C-AC86-8CD0ADAD7934}">
      <dsp:nvSpPr>
        <dsp:cNvPr id="0" name=""/>
        <dsp:cNvSpPr/>
      </dsp:nvSpPr>
      <dsp:spPr>
        <a:xfrm>
          <a:off x="1956552" y="161653"/>
          <a:ext cx="724481" cy="289792"/>
        </a:xfrm>
        <a:prstGeom prst="chevron">
          <a:avLst/>
        </a:prstGeom>
        <a:solidFill>
          <a:srgbClr val="89C7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101448" y="161653"/>
        <a:ext cx="434689" cy="289792"/>
      </dsp:txXfrm>
    </dsp:sp>
    <dsp:sp modelId="{B9D5AFAD-158B-F144-9A28-61907CC36839}">
      <dsp:nvSpPr>
        <dsp:cNvPr id="0" name=""/>
        <dsp:cNvSpPr/>
      </dsp:nvSpPr>
      <dsp:spPr>
        <a:xfrm>
          <a:off x="2608585" y="161653"/>
          <a:ext cx="724481" cy="289792"/>
        </a:xfrm>
        <a:prstGeom prst="chevron">
          <a:avLst/>
        </a:prstGeom>
        <a:solidFill>
          <a:srgbClr val="89C7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2014</a:t>
          </a:r>
          <a:endParaRPr lang="en-US" sz="1400" kern="1200" dirty="0"/>
        </a:p>
      </dsp:txBody>
      <dsp:txXfrm>
        <a:off x="2753481" y="161653"/>
        <a:ext cx="434689" cy="289792"/>
      </dsp:txXfrm>
    </dsp:sp>
    <dsp:sp modelId="{DE10CC9F-5938-014A-B321-22B6F70FF4DB}">
      <dsp:nvSpPr>
        <dsp:cNvPr id="0" name=""/>
        <dsp:cNvSpPr/>
      </dsp:nvSpPr>
      <dsp:spPr>
        <a:xfrm>
          <a:off x="3260618" y="161653"/>
          <a:ext cx="724481" cy="289792"/>
        </a:xfrm>
        <a:prstGeom prst="chevron">
          <a:avLst/>
        </a:prstGeom>
        <a:solidFill>
          <a:srgbClr val="89C7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405514" y="161653"/>
        <a:ext cx="434689" cy="289792"/>
      </dsp:txXfrm>
    </dsp:sp>
    <dsp:sp modelId="{0B711034-FEB5-3042-A851-F02FCC76E9D7}">
      <dsp:nvSpPr>
        <dsp:cNvPr id="0" name=""/>
        <dsp:cNvSpPr/>
      </dsp:nvSpPr>
      <dsp:spPr>
        <a:xfrm>
          <a:off x="3912652" y="161653"/>
          <a:ext cx="724481" cy="289792"/>
        </a:xfrm>
        <a:prstGeom prst="chevron">
          <a:avLst/>
        </a:prstGeom>
        <a:solidFill>
          <a:srgbClr val="89C7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2015</a:t>
          </a:r>
          <a:endParaRPr lang="en-US" sz="1400" kern="1200" dirty="0"/>
        </a:p>
      </dsp:txBody>
      <dsp:txXfrm>
        <a:off x="4057548" y="161653"/>
        <a:ext cx="434689" cy="289792"/>
      </dsp:txXfrm>
    </dsp:sp>
    <dsp:sp modelId="{2C139257-20C5-F14D-8F27-3F46C55A55D5}">
      <dsp:nvSpPr>
        <dsp:cNvPr id="0" name=""/>
        <dsp:cNvSpPr/>
      </dsp:nvSpPr>
      <dsp:spPr>
        <a:xfrm>
          <a:off x="4564685" y="161653"/>
          <a:ext cx="724481" cy="289792"/>
        </a:xfrm>
        <a:prstGeom prst="chevron">
          <a:avLst/>
        </a:prstGeom>
        <a:solidFill>
          <a:srgbClr val="89C7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4709581" y="161653"/>
        <a:ext cx="434689" cy="289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1940-CC4B-5F42-AC09-213C2A9E1D1A}" type="datetimeFigureOut">
              <a:rPr lang="en-US" smtClean="0"/>
              <a:t>2013-06-19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6B872-FE63-1146-8228-95AB0CAF2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103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A6508-A9D1-0643-AB3F-84441A2BB77B}" type="datetimeFigureOut">
              <a:rPr lang="en-US" smtClean="0"/>
              <a:t>2013-06-19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92B0F-BA6A-044B-AA05-E4BAA5F20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032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2B0F-BA6A-044B-AA05-E4BAA5F20D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1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2B0F-BA6A-044B-AA05-E4BAA5F20D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35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2B0F-BA6A-044B-AA05-E4BAA5F20D36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389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44F0-1601-414F-944B-A46E91800463}" type="datetime1">
              <a:rPr lang="en-CA" smtClean="0"/>
              <a:t>2013-06-19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5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8C06-7D3E-D141-8226-5AE004E35ABD}" type="datetime1">
              <a:rPr lang="en-CA" smtClean="0"/>
              <a:t>2013-06-19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0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EC37-C52B-D448-BB95-05CE50AB42A4}" type="datetime1">
              <a:rPr lang="en-CA" smtClean="0"/>
              <a:t>2013-06-19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8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A4C8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1A80-0743-D44C-A11C-FB478DB7F2B6}" type="datetime1">
              <a:rPr lang="en-CA" smtClean="0"/>
              <a:t>2013-06-19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7546" y="6431583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18955D-5DFA-7145-804F-8D560359149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rogbox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814" y="371403"/>
            <a:ext cx="1693332" cy="5766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89C7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9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25F2-BCC1-5F44-9077-2BEC88194C18}" type="datetime1">
              <a:rPr lang="en-CA" smtClean="0"/>
              <a:t>2013-06-19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0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3431-68A1-DB47-8C21-3A3C16FA1415}" type="datetime1">
              <a:rPr lang="en-CA" smtClean="0"/>
              <a:t>2013-06-19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7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E917-2F3E-F348-8C6D-60DCBEAD46EF}" type="datetime1">
              <a:rPr lang="en-CA" smtClean="0"/>
              <a:t>2013-06-19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2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20DF-1550-2D47-A210-6D8EA0A10524}" type="datetime1">
              <a:rPr lang="en-CA" smtClean="0"/>
              <a:t>2013-06-19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E954-C893-8849-9E99-A71738A02D7D}" type="datetime1">
              <a:rPr lang="en-CA" smtClean="0"/>
              <a:t>2013-06-19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4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D883-B255-494D-B6A2-29EF0FC5C0EA}" type="datetime1">
              <a:rPr lang="en-CA" smtClean="0"/>
              <a:t>2013-06-19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6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F01D-67CB-C644-9D75-C1C37B8C9568}" type="datetime1">
              <a:rPr lang="en-CA" smtClean="0"/>
              <a:t>2013-06-19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3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5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 smtClean="0"/>
              <a:t>Team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A18955D-5DFA-7145-804F-8D56035914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4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89C73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c.ca/dragonsden/2011/01/frogbox.html" TargetMode="External"/><Relationship Id="rId4" Type="http://schemas.openxmlformats.org/officeDocument/2006/relationships/hyperlink" Target="http://www.statcan.gc.ca/tables-tableaux/sum-som/l01/cst01/demo05a-eng.htm" TargetMode="External"/><Relationship Id="rId5" Type="http://schemas.openxmlformats.org/officeDocument/2006/relationships/hyperlink" Target="http://www.statcan.gc.ca/tables-tableaux/sum-som/l01/cst01/demo56a-eng.htm" TargetMode="External"/><Relationship Id="rId6" Type="http://schemas.openxmlformats.org/officeDocument/2006/relationships/hyperlink" Target="http://www.statcan.gc.ca/tables-tableaux/sum-som/l01/cst01/famil27a-eng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rofitguide.com/manage-grow/sales-marketing/born-to-make-a-giant-leap-30203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c.ca/dragonsden/2011/01/frogbox.html" TargetMode="External"/><Relationship Id="rId4" Type="http://schemas.openxmlformats.org/officeDocument/2006/relationships/hyperlink" Target="http://www.youtube.com/watch?v=51LS6MEZ0t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rofitguide.com/manage-grow/sales-marketing/born-to-make-a-giant-leap-30203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bc.ca/dragonsden/2011/01/frogbox.html" TargetMode="External"/><Relationship Id="rId3" Type="http://schemas.openxmlformats.org/officeDocument/2006/relationships/hyperlink" Target="http://www.youtube.com/watch?v=51LS6MEZ0t4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tif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46145"/>
            <a:ext cx="7772400" cy="14700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89C735"/>
                </a:solidFill>
              </a:rPr>
              <a:t>FROG</a:t>
            </a:r>
            <a:r>
              <a:rPr lang="en-US" dirty="0" smtClean="0">
                <a:solidFill>
                  <a:srgbClr val="00A4C8"/>
                </a:solidFill>
              </a:rPr>
              <a:t>BOX</a:t>
            </a:r>
            <a:endParaRPr lang="en-US" dirty="0">
              <a:solidFill>
                <a:srgbClr val="00A4C8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1648" y="3977340"/>
            <a:ext cx="7442200" cy="1752600"/>
          </a:xfrm>
        </p:spPr>
        <p:txBody>
          <a:bodyPr/>
          <a:lstStyle/>
          <a:p>
            <a:r>
              <a:rPr lang="en-US" dirty="0">
                <a:solidFill>
                  <a:srgbClr val="A2A3A4"/>
                </a:solidFill>
              </a:rPr>
              <a:t>Goran </a:t>
            </a:r>
            <a:r>
              <a:rPr lang="en-US" dirty="0" smtClean="0">
                <a:solidFill>
                  <a:srgbClr val="A2A3A4"/>
                </a:solidFill>
              </a:rPr>
              <a:t>Vlacic, Anton Mihic, Angela </a:t>
            </a:r>
            <a:r>
              <a:rPr lang="en-US" dirty="0">
                <a:solidFill>
                  <a:srgbClr val="A2A3A4"/>
                </a:solidFill>
              </a:rPr>
              <a:t>McDonald, Kris </a:t>
            </a:r>
            <a:r>
              <a:rPr lang="en-US" dirty="0" smtClean="0">
                <a:solidFill>
                  <a:srgbClr val="A2A3A4"/>
                </a:solidFill>
              </a:rPr>
              <a:t>Hon</a:t>
            </a:r>
          </a:p>
          <a:p>
            <a:r>
              <a:rPr lang="en-US" dirty="0" smtClean="0">
                <a:solidFill>
                  <a:srgbClr val="A2A3A4"/>
                </a:solidFill>
              </a:rPr>
              <a:t>19 June 2013</a:t>
            </a:r>
            <a:endParaRPr lang="en-US" dirty="0">
              <a:solidFill>
                <a:srgbClr val="A2A3A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3158" y="29811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37329"/>
          </a:xfrm>
          <a:prstGeom prst="rect">
            <a:avLst/>
          </a:prstGeom>
          <a:solidFill>
            <a:srgbClr val="89C7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920671"/>
            <a:ext cx="9144000" cy="937329"/>
          </a:xfrm>
          <a:prstGeom prst="rect">
            <a:avLst/>
          </a:prstGeom>
          <a:solidFill>
            <a:srgbClr val="89C7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61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evron 13"/>
          <p:cNvSpPr/>
          <p:nvPr/>
        </p:nvSpPr>
        <p:spPr>
          <a:xfrm>
            <a:off x="950253" y="4653280"/>
            <a:ext cx="3515360" cy="1209040"/>
          </a:xfrm>
          <a:prstGeom prst="chevron">
            <a:avLst/>
          </a:prstGeom>
          <a:solidFill>
            <a:srgbClr val="00A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dirty="0"/>
              <a:t>Establish </a:t>
            </a:r>
            <a:r>
              <a:rPr lang="en-CA" dirty="0" smtClean="0"/>
              <a:t>brand dominance through community marketing</a:t>
            </a:r>
            <a:endParaRPr lang="en-CA" dirty="0"/>
          </a:p>
        </p:txBody>
      </p:sp>
      <p:sp>
        <p:nvSpPr>
          <p:cNvPr id="16" name="Chevron 15"/>
          <p:cNvSpPr/>
          <p:nvPr/>
        </p:nvSpPr>
        <p:spPr>
          <a:xfrm>
            <a:off x="950253" y="3261360"/>
            <a:ext cx="3515360" cy="1209040"/>
          </a:xfrm>
          <a:prstGeom prst="chevron">
            <a:avLst/>
          </a:prstGeom>
          <a:solidFill>
            <a:srgbClr val="00A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dirty="0" smtClean="0"/>
              <a:t>Expand from flagship </a:t>
            </a:r>
            <a:r>
              <a:rPr lang="en-CA" dirty="0"/>
              <a:t>locations through a  franchise model</a:t>
            </a:r>
          </a:p>
        </p:txBody>
      </p:sp>
      <p:sp>
        <p:nvSpPr>
          <p:cNvPr id="17" name="Chevron 16"/>
          <p:cNvSpPr/>
          <p:nvPr/>
        </p:nvSpPr>
        <p:spPr>
          <a:xfrm>
            <a:off x="950253" y="1879600"/>
            <a:ext cx="3515360" cy="1209040"/>
          </a:xfrm>
          <a:prstGeom prst="chevron">
            <a:avLst/>
          </a:prstGeom>
          <a:solidFill>
            <a:srgbClr val="00A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Initiate US </a:t>
            </a:r>
            <a:r>
              <a:rPr lang="en-CA" dirty="0"/>
              <a:t>expansion </a:t>
            </a:r>
            <a:r>
              <a:rPr lang="en-CA" dirty="0" smtClean="0"/>
              <a:t>with </a:t>
            </a:r>
            <a:r>
              <a:rPr lang="en-CA" dirty="0"/>
              <a:t>4 flagship corporate </a:t>
            </a:r>
            <a:r>
              <a:rPr lang="en-CA" dirty="0" smtClean="0"/>
              <a:t>locations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5537189" y="3220720"/>
            <a:ext cx="3149611" cy="1391920"/>
          </a:xfrm>
          <a:prstGeom prst="rect">
            <a:avLst/>
          </a:prstGeom>
          <a:solidFill>
            <a:srgbClr val="89C735"/>
          </a:solidFill>
          <a:ln>
            <a:solidFill>
              <a:srgbClr val="89C7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Dominance of North American moving box market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 rot="10800000">
            <a:off x="4838432" y="1879598"/>
            <a:ext cx="389467" cy="3982721"/>
          </a:xfrm>
          <a:prstGeom prst="leftBrace">
            <a:avLst/>
          </a:prstGeom>
          <a:noFill/>
          <a:ln>
            <a:solidFill>
              <a:srgbClr val="A2A3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2964" y="4470399"/>
            <a:ext cx="4381231" cy="16085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2964" y="1822226"/>
            <a:ext cx="4381231" cy="132408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14518"/>
            <a:ext cx="67733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A4C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/>
              <a:t>FROGBOX aggressive US expansion strategy</a:t>
            </a:r>
            <a:endParaRPr lang="en-US" sz="2500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47546" y="6431583"/>
            <a:ext cx="2133600" cy="365125"/>
          </a:xfrm>
        </p:spPr>
        <p:txBody>
          <a:bodyPr/>
          <a:lstStyle/>
          <a:p>
            <a:fld id="{CA18955D-5DFA-7145-804F-8D560359149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743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8"/>
            <a:ext cx="6609976" cy="1143000"/>
          </a:xfrm>
        </p:spPr>
        <p:txBody>
          <a:bodyPr>
            <a:normAutofit/>
          </a:bodyPr>
          <a:lstStyle/>
          <a:p>
            <a:r>
              <a:rPr lang="en-US" sz="2500" dirty="0"/>
              <a:t>P</a:t>
            </a:r>
            <a:r>
              <a:rPr lang="en-US" sz="2500" dirty="0" smtClean="0"/>
              <a:t>hase one: Establish 4 regional flagship locations</a:t>
            </a:r>
            <a:endParaRPr lang="en-US" sz="2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10</a:t>
            </a:fld>
            <a:endParaRPr lang="en-US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792000" y="1152000"/>
            <a:ext cx="7560000" cy="4514671"/>
            <a:chOff x="188163" y="912543"/>
            <a:chExt cx="8711244" cy="5202170"/>
          </a:xfrm>
        </p:grpSpPr>
        <p:pic>
          <p:nvPicPr>
            <p:cNvPr id="6" name="Picture 5" descr="03.tif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1" t="28909" r="7201" b="9560"/>
            <a:stretch/>
          </p:blipFill>
          <p:spPr>
            <a:xfrm>
              <a:off x="188163" y="912543"/>
              <a:ext cx="8711244" cy="520217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42313" y="2673844"/>
              <a:ext cx="1208664" cy="38472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Vancouver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1424" y="4589311"/>
              <a:ext cx="1298035" cy="3847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Los Angeles</a:t>
              </a:r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97119" y="5081608"/>
              <a:ext cx="774679" cy="384721"/>
            </a:xfrm>
            <a:prstGeom prst="rect">
              <a:avLst/>
            </a:prstGeom>
            <a:solidFill>
              <a:srgbClr val="7DE8D6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Dallas</a:t>
              </a:r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24326" y="3796816"/>
              <a:ext cx="1106489" cy="38472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New York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46042" y="3929438"/>
              <a:ext cx="946283" cy="3847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Chicago</a:t>
              </a:r>
              <a:endParaRPr lang="en-US" sz="14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698416" y="3058537"/>
              <a:ext cx="1583609" cy="1411801"/>
            </a:xfrm>
            <a:custGeom>
              <a:avLst/>
              <a:gdLst>
                <a:gd name="connsiteX0" fmla="*/ 676795 w 1583609"/>
                <a:gd name="connsiteY0" fmla="*/ 1411801 h 1411801"/>
                <a:gd name="connsiteX1" fmla="*/ 894037 w 1583609"/>
                <a:gd name="connsiteY1" fmla="*/ 960589 h 1411801"/>
                <a:gd name="connsiteX2" fmla="*/ 1178123 w 1583609"/>
                <a:gd name="connsiteY2" fmla="*/ 826897 h 1411801"/>
                <a:gd name="connsiteX3" fmla="*/ 1211544 w 1583609"/>
                <a:gd name="connsiteY3" fmla="*/ 526089 h 1411801"/>
                <a:gd name="connsiteX4" fmla="*/ 1579184 w 1583609"/>
                <a:gd name="connsiteY4" fmla="*/ 417464 h 1411801"/>
                <a:gd name="connsiteX5" fmla="*/ 1403720 w 1583609"/>
                <a:gd name="connsiteY5" fmla="*/ 41454 h 1411801"/>
                <a:gd name="connsiteX6" fmla="*/ 1236611 w 1583609"/>
                <a:gd name="connsiteY6" fmla="*/ 41454 h 1411801"/>
                <a:gd name="connsiteX7" fmla="*/ 1061146 w 1583609"/>
                <a:gd name="connsiteY7" fmla="*/ 325551 h 1411801"/>
                <a:gd name="connsiteX8" fmla="*/ 476265 w 1583609"/>
                <a:gd name="connsiteY8" fmla="*/ 534445 h 1411801"/>
                <a:gd name="connsiteX9" fmla="*/ 4 w 1583609"/>
                <a:gd name="connsiteY9" fmla="*/ 835253 h 1411801"/>
                <a:gd name="connsiteX10" fmla="*/ 484620 w 1583609"/>
                <a:gd name="connsiteY10" fmla="*/ 826897 h 1411801"/>
                <a:gd name="connsiteX11" fmla="*/ 526397 w 1583609"/>
                <a:gd name="connsiteY11" fmla="*/ 1294820 h 1411801"/>
                <a:gd name="connsiteX12" fmla="*/ 693506 w 1583609"/>
                <a:gd name="connsiteY12" fmla="*/ 1361666 h 1411801"/>
                <a:gd name="connsiteX13" fmla="*/ 693506 w 1583609"/>
                <a:gd name="connsiteY13" fmla="*/ 1361666 h 141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83609" h="1411801">
                  <a:moveTo>
                    <a:pt x="676795" y="1411801"/>
                  </a:moveTo>
                  <a:cubicBezTo>
                    <a:pt x="743638" y="1234937"/>
                    <a:pt x="810482" y="1058073"/>
                    <a:pt x="894037" y="960589"/>
                  </a:cubicBezTo>
                  <a:cubicBezTo>
                    <a:pt x="977592" y="863105"/>
                    <a:pt x="1125205" y="899314"/>
                    <a:pt x="1178123" y="826897"/>
                  </a:cubicBezTo>
                  <a:cubicBezTo>
                    <a:pt x="1231041" y="754480"/>
                    <a:pt x="1144701" y="594328"/>
                    <a:pt x="1211544" y="526089"/>
                  </a:cubicBezTo>
                  <a:cubicBezTo>
                    <a:pt x="1278387" y="457850"/>
                    <a:pt x="1547155" y="498236"/>
                    <a:pt x="1579184" y="417464"/>
                  </a:cubicBezTo>
                  <a:cubicBezTo>
                    <a:pt x="1611213" y="336692"/>
                    <a:pt x="1460816" y="104122"/>
                    <a:pt x="1403720" y="41454"/>
                  </a:cubicBezTo>
                  <a:cubicBezTo>
                    <a:pt x="1346624" y="-21214"/>
                    <a:pt x="1293707" y="-5895"/>
                    <a:pt x="1236611" y="41454"/>
                  </a:cubicBezTo>
                  <a:cubicBezTo>
                    <a:pt x="1179515" y="88803"/>
                    <a:pt x="1187870" y="243386"/>
                    <a:pt x="1061146" y="325551"/>
                  </a:cubicBezTo>
                  <a:cubicBezTo>
                    <a:pt x="934422" y="407716"/>
                    <a:pt x="653122" y="449495"/>
                    <a:pt x="476265" y="534445"/>
                  </a:cubicBezTo>
                  <a:cubicBezTo>
                    <a:pt x="299408" y="619395"/>
                    <a:pt x="-1388" y="786511"/>
                    <a:pt x="4" y="835253"/>
                  </a:cubicBezTo>
                  <a:cubicBezTo>
                    <a:pt x="1396" y="883995"/>
                    <a:pt x="396888" y="750302"/>
                    <a:pt x="484620" y="826897"/>
                  </a:cubicBezTo>
                  <a:cubicBezTo>
                    <a:pt x="572352" y="903491"/>
                    <a:pt x="491583" y="1205692"/>
                    <a:pt x="526397" y="1294820"/>
                  </a:cubicBezTo>
                  <a:cubicBezTo>
                    <a:pt x="561211" y="1383948"/>
                    <a:pt x="693506" y="1361666"/>
                    <a:pt x="693506" y="1361666"/>
                  </a:cubicBezTo>
                  <a:lnTo>
                    <a:pt x="693506" y="1361666"/>
                  </a:lnTo>
                </a:path>
              </a:pathLst>
            </a:cu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947103" y="2848512"/>
              <a:ext cx="3234628" cy="1736678"/>
            </a:xfrm>
            <a:custGeom>
              <a:avLst/>
              <a:gdLst>
                <a:gd name="connsiteX0" fmla="*/ 2659407 w 3234628"/>
                <a:gd name="connsiteY0" fmla="*/ 1045278 h 1736678"/>
                <a:gd name="connsiteX1" fmla="*/ 2642696 w 3234628"/>
                <a:gd name="connsiteY1" fmla="*/ 928297 h 1736678"/>
                <a:gd name="connsiteX2" fmla="*/ 2692828 w 3234628"/>
                <a:gd name="connsiteY2" fmla="*/ 652557 h 1736678"/>
                <a:gd name="connsiteX3" fmla="*/ 2450520 w 3234628"/>
                <a:gd name="connsiteY3" fmla="*/ 477085 h 1736678"/>
                <a:gd name="connsiteX4" fmla="*/ 2258345 w 3234628"/>
                <a:gd name="connsiteY4" fmla="*/ 777893 h 1736678"/>
                <a:gd name="connsiteX5" fmla="*/ 2316833 w 3234628"/>
                <a:gd name="connsiteY5" fmla="*/ 393528 h 1736678"/>
                <a:gd name="connsiteX6" fmla="*/ 1949193 w 3234628"/>
                <a:gd name="connsiteY6" fmla="*/ 309970 h 1736678"/>
                <a:gd name="connsiteX7" fmla="*/ 1715240 w 3234628"/>
                <a:gd name="connsiteY7" fmla="*/ 84364 h 1736678"/>
                <a:gd name="connsiteX8" fmla="*/ 629031 w 3234628"/>
                <a:gd name="connsiteY8" fmla="*/ 806 h 1736678"/>
                <a:gd name="connsiteX9" fmla="*/ 152770 w 3234628"/>
                <a:gd name="connsiteY9" fmla="*/ 126143 h 1736678"/>
                <a:gd name="connsiteX10" fmla="*/ 10728 w 3234628"/>
                <a:gd name="connsiteY10" fmla="*/ 685980 h 1736678"/>
                <a:gd name="connsiteX11" fmla="*/ 395079 w 3234628"/>
                <a:gd name="connsiteY11" fmla="*/ 1638538 h 1736678"/>
                <a:gd name="connsiteX12" fmla="*/ 2876648 w 3234628"/>
                <a:gd name="connsiteY12" fmla="*/ 1663605 h 1736678"/>
                <a:gd name="connsiteX13" fmla="*/ 3219222 w 3234628"/>
                <a:gd name="connsiteY13" fmla="*/ 1262528 h 1736678"/>
                <a:gd name="connsiteX14" fmla="*/ 3127312 w 3234628"/>
                <a:gd name="connsiteY14" fmla="*/ 1061989 h 1736678"/>
                <a:gd name="connsiteX15" fmla="*/ 2701184 w 3234628"/>
                <a:gd name="connsiteY15" fmla="*/ 1128836 h 1736678"/>
                <a:gd name="connsiteX16" fmla="*/ 2617629 w 3234628"/>
                <a:gd name="connsiteY16" fmla="*/ 953364 h 173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34628" h="1736678">
                  <a:moveTo>
                    <a:pt x="2659407" y="1045278"/>
                  </a:moveTo>
                  <a:cubicBezTo>
                    <a:pt x="2648266" y="1019514"/>
                    <a:pt x="2637126" y="993750"/>
                    <a:pt x="2642696" y="928297"/>
                  </a:cubicBezTo>
                  <a:cubicBezTo>
                    <a:pt x="2648266" y="862844"/>
                    <a:pt x="2724857" y="727759"/>
                    <a:pt x="2692828" y="652557"/>
                  </a:cubicBezTo>
                  <a:cubicBezTo>
                    <a:pt x="2660799" y="577355"/>
                    <a:pt x="2522934" y="456196"/>
                    <a:pt x="2450520" y="477085"/>
                  </a:cubicBezTo>
                  <a:cubicBezTo>
                    <a:pt x="2378106" y="497974"/>
                    <a:pt x="2280626" y="791819"/>
                    <a:pt x="2258345" y="777893"/>
                  </a:cubicBezTo>
                  <a:cubicBezTo>
                    <a:pt x="2236064" y="763967"/>
                    <a:pt x="2368358" y="471515"/>
                    <a:pt x="2316833" y="393528"/>
                  </a:cubicBezTo>
                  <a:cubicBezTo>
                    <a:pt x="2265308" y="315541"/>
                    <a:pt x="2049458" y="361497"/>
                    <a:pt x="1949193" y="309970"/>
                  </a:cubicBezTo>
                  <a:cubicBezTo>
                    <a:pt x="1848928" y="258443"/>
                    <a:pt x="1935267" y="135891"/>
                    <a:pt x="1715240" y="84364"/>
                  </a:cubicBezTo>
                  <a:cubicBezTo>
                    <a:pt x="1495213" y="32837"/>
                    <a:pt x="889443" y="-6157"/>
                    <a:pt x="629031" y="806"/>
                  </a:cubicBezTo>
                  <a:cubicBezTo>
                    <a:pt x="368619" y="7769"/>
                    <a:pt x="255820" y="11947"/>
                    <a:pt x="152770" y="126143"/>
                  </a:cubicBezTo>
                  <a:cubicBezTo>
                    <a:pt x="49720" y="240339"/>
                    <a:pt x="-29657" y="433914"/>
                    <a:pt x="10728" y="685980"/>
                  </a:cubicBezTo>
                  <a:cubicBezTo>
                    <a:pt x="51113" y="938046"/>
                    <a:pt x="-82574" y="1475601"/>
                    <a:pt x="395079" y="1638538"/>
                  </a:cubicBezTo>
                  <a:cubicBezTo>
                    <a:pt x="872732" y="1801476"/>
                    <a:pt x="2405958" y="1726273"/>
                    <a:pt x="2876648" y="1663605"/>
                  </a:cubicBezTo>
                  <a:cubicBezTo>
                    <a:pt x="3347338" y="1600937"/>
                    <a:pt x="3177445" y="1362797"/>
                    <a:pt x="3219222" y="1262528"/>
                  </a:cubicBezTo>
                  <a:cubicBezTo>
                    <a:pt x="3260999" y="1162259"/>
                    <a:pt x="3213652" y="1084271"/>
                    <a:pt x="3127312" y="1061989"/>
                  </a:cubicBezTo>
                  <a:cubicBezTo>
                    <a:pt x="3040972" y="1039707"/>
                    <a:pt x="2786131" y="1146940"/>
                    <a:pt x="2701184" y="1128836"/>
                  </a:cubicBezTo>
                  <a:cubicBezTo>
                    <a:pt x="2616237" y="1110732"/>
                    <a:pt x="2617629" y="953364"/>
                    <a:pt x="2617629" y="953364"/>
                  </a:cubicBezTo>
                </a:path>
              </a:pathLst>
            </a:custGeom>
            <a:noFill/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244000" y="4402259"/>
              <a:ext cx="3023485" cy="1517122"/>
            </a:xfrm>
            <a:custGeom>
              <a:avLst/>
              <a:gdLst>
                <a:gd name="connsiteX0" fmla="*/ 925372 w 3023485"/>
                <a:gd name="connsiteY0" fmla="*/ 1413359 h 1517122"/>
                <a:gd name="connsiteX1" fmla="*/ 1234524 w 3023485"/>
                <a:gd name="connsiteY1" fmla="*/ 1012282 h 1517122"/>
                <a:gd name="connsiteX2" fmla="*/ 2003226 w 3023485"/>
                <a:gd name="connsiteY2" fmla="*/ 937080 h 1517122"/>
                <a:gd name="connsiteX3" fmla="*/ 2529620 w 3023485"/>
                <a:gd name="connsiteY3" fmla="*/ 1513628 h 1517122"/>
                <a:gd name="connsiteX4" fmla="*/ 2621530 w 3023485"/>
                <a:gd name="connsiteY4" fmla="*/ 1162685 h 1517122"/>
                <a:gd name="connsiteX5" fmla="*/ 2521264 w 3023485"/>
                <a:gd name="connsiteY5" fmla="*/ 836810 h 1517122"/>
                <a:gd name="connsiteX6" fmla="*/ 2997525 w 3023485"/>
                <a:gd name="connsiteY6" fmla="*/ 310397 h 1517122"/>
                <a:gd name="connsiteX7" fmla="*/ 2913971 w 3023485"/>
                <a:gd name="connsiteY7" fmla="*/ 1233 h 1517122"/>
                <a:gd name="connsiteX8" fmla="*/ 2521264 w 3023485"/>
                <a:gd name="connsiteY8" fmla="*/ 201772 h 1517122"/>
                <a:gd name="connsiteX9" fmla="*/ 265292 w 3023485"/>
                <a:gd name="connsiteY9" fmla="*/ 193416 h 1517122"/>
                <a:gd name="connsiteX10" fmla="*/ 114893 w 3023485"/>
                <a:gd name="connsiteY10" fmla="*/ 970503 h 1517122"/>
                <a:gd name="connsiteX11" fmla="*/ 925372 w 3023485"/>
                <a:gd name="connsiteY11" fmla="*/ 1413359 h 151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3485" h="1517122">
                  <a:moveTo>
                    <a:pt x="925372" y="1413359"/>
                  </a:moveTo>
                  <a:cubicBezTo>
                    <a:pt x="1111977" y="1420322"/>
                    <a:pt x="1054882" y="1091662"/>
                    <a:pt x="1234524" y="1012282"/>
                  </a:cubicBezTo>
                  <a:cubicBezTo>
                    <a:pt x="1414166" y="932902"/>
                    <a:pt x="1787377" y="853522"/>
                    <a:pt x="2003226" y="937080"/>
                  </a:cubicBezTo>
                  <a:cubicBezTo>
                    <a:pt x="2219075" y="1020638"/>
                    <a:pt x="2426569" y="1476027"/>
                    <a:pt x="2529620" y="1513628"/>
                  </a:cubicBezTo>
                  <a:cubicBezTo>
                    <a:pt x="2632671" y="1551229"/>
                    <a:pt x="2622923" y="1275488"/>
                    <a:pt x="2621530" y="1162685"/>
                  </a:cubicBezTo>
                  <a:cubicBezTo>
                    <a:pt x="2620137" y="1049882"/>
                    <a:pt x="2458598" y="978858"/>
                    <a:pt x="2521264" y="836810"/>
                  </a:cubicBezTo>
                  <a:cubicBezTo>
                    <a:pt x="2583930" y="694762"/>
                    <a:pt x="2932074" y="449660"/>
                    <a:pt x="2997525" y="310397"/>
                  </a:cubicBezTo>
                  <a:cubicBezTo>
                    <a:pt x="3062976" y="171134"/>
                    <a:pt x="2993348" y="19337"/>
                    <a:pt x="2913971" y="1233"/>
                  </a:cubicBezTo>
                  <a:cubicBezTo>
                    <a:pt x="2834594" y="-16871"/>
                    <a:pt x="2962711" y="169741"/>
                    <a:pt x="2521264" y="201772"/>
                  </a:cubicBezTo>
                  <a:cubicBezTo>
                    <a:pt x="2079818" y="233802"/>
                    <a:pt x="666354" y="65294"/>
                    <a:pt x="265292" y="193416"/>
                  </a:cubicBezTo>
                  <a:cubicBezTo>
                    <a:pt x="-135770" y="321538"/>
                    <a:pt x="9057" y="767179"/>
                    <a:pt x="114893" y="970503"/>
                  </a:cubicBezTo>
                  <a:cubicBezTo>
                    <a:pt x="220729" y="1173827"/>
                    <a:pt x="738767" y="1406396"/>
                    <a:pt x="925372" y="1413359"/>
                  </a:cubicBezTo>
                  <a:close/>
                </a:path>
              </a:pathLst>
            </a:custGeom>
            <a:noFill/>
            <a:ln w="25400">
              <a:solidFill>
                <a:srgbClr val="7DE8D6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447607" y="2811132"/>
              <a:ext cx="1790959" cy="2414011"/>
            </a:xfrm>
            <a:custGeom>
              <a:avLst/>
              <a:gdLst>
                <a:gd name="connsiteX0" fmla="*/ 1142584 w 1790959"/>
                <a:gd name="connsiteY0" fmla="*/ 2327668 h 2414011"/>
                <a:gd name="connsiteX1" fmla="*/ 1752532 w 1790959"/>
                <a:gd name="connsiteY1" fmla="*/ 2336024 h 2414011"/>
                <a:gd name="connsiteX2" fmla="*/ 1694044 w 1790959"/>
                <a:gd name="connsiteY2" fmla="*/ 1567293 h 2414011"/>
                <a:gd name="connsiteX3" fmla="*/ 1418314 w 1790959"/>
                <a:gd name="connsiteY3" fmla="*/ 1274841 h 2414011"/>
                <a:gd name="connsiteX4" fmla="*/ 1476802 w 1790959"/>
                <a:gd name="connsiteY4" fmla="*/ 322283 h 2414011"/>
                <a:gd name="connsiteX5" fmla="*/ 1192716 w 1790959"/>
                <a:gd name="connsiteY5" fmla="*/ 63254 h 2414011"/>
                <a:gd name="connsiteX6" fmla="*/ 173351 w 1790959"/>
                <a:gd name="connsiteY6" fmla="*/ 105032 h 2414011"/>
                <a:gd name="connsiteX7" fmla="*/ 56375 w 1790959"/>
                <a:gd name="connsiteY7" fmla="*/ 1166216 h 2414011"/>
                <a:gd name="connsiteX8" fmla="*/ 766588 w 1790959"/>
                <a:gd name="connsiteY8" fmla="*/ 2327668 h 2414011"/>
                <a:gd name="connsiteX9" fmla="*/ 1142584 w 1790959"/>
                <a:gd name="connsiteY9" fmla="*/ 2327668 h 241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0959" h="2414011">
                  <a:moveTo>
                    <a:pt x="1142584" y="2327668"/>
                  </a:moveTo>
                  <a:cubicBezTo>
                    <a:pt x="1306908" y="2329061"/>
                    <a:pt x="1660622" y="2462753"/>
                    <a:pt x="1752532" y="2336024"/>
                  </a:cubicBezTo>
                  <a:cubicBezTo>
                    <a:pt x="1844442" y="2209295"/>
                    <a:pt x="1749747" y="1744157"/>
                    <a:pt x="1694044" y="1567293"/>
                  </a:cubicBezTo>
                  <a:cubicBezTo>
                    <a:pt x="1638341" y="1390429"/>
                    <a:pt x="1454521" y="1482343"/>
                    <a:pt x="1418314" y="1274841"/>
                  </a:cubicBezTo>
                  <a:cubicBezTo>
                    <a:pt x="1382107" y="1067339"/>
                    <a:pt x="1514402" y="524214"/>
                    <a:pt x="1476802" y="322283"/>
                  </a:cubicBezTo>
                  <a:cubicBezTo>
                    <a:pt x="1439202" y="120352"/>
                    <a:pt x="1409958" y="99462"/>
                    <a:pt x="1192716" y="63254"/>
                  </a:cubicBezTo>
                  <a:cubicBezTo>
                    <a:pt x="975474" y="27046"/>
                    <a:pt x="362741" y="-78795"/>
                    <a:pt x="173351" y="105032"/>
                  </a:cubicBezTo>
                  <a:cubicBezTo>
                    <a:pt x="-16039" y="288859"/>
                    <a:pt x="-42498" y="795777"/>
                    <a:pt x="56375" y="1166216"/>
                  </a:cubicBezTo>
                  <a:cubicBezTo>
                    <a:pt x="155248" y="1536655"/>
                    <a:pt x="582768" y="2132700"/>
                    <a:pt x="766588" y="2327668"/>
                  </a:cubicBezTo>
                  <a:cubicBezTo>
                    <a:pt x="950408" y="2522636"/>
                    <a:pt x="978260" y="2326275"/>
                    <a:pt x="1142584" y="2327668"/>
                  </a:cubicBezTo>
                  <a:close/>
                </a:path>
              </a:pathLst>
            </a:custGeom>
            <a:noFill/>
            <a:ln w="25400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297390013"/>
              </p:ext>
            </p:extLst>
          </p:nvPr>
        </p:nvGraphicFramePr>
        <p:xfrm>
          <a:off x="1941797" y="5683385"/>
          <a:ext cx="5290376" cy="61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544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8"/>
            <a:ext cx="6491163" cy="11430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Phase two: Establish 16 franchise locations by expanding from regional </a:t>
            </a:r>
            <a:r>
              <a:rPr lang="en-US" sz="2500" dirty="0" err="1" smtClean="0"/>
              <a:t>centres</a:t>
            </a:r>
            <a:endParaRPr lang="en-US" sz="2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11</a:t>
            </a:fld>
            <a:endParaRPr lang="en-US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791999" y="1152000"/>
            <a:ext cx="7560000" cy="5144573"/>
            <a:chOff x="188163" y="912543"/>
            <a:chExt cx="8711244" cy="5927994"/>
          </a:xfrm>
        </p:grpSpPr>
        <p:pic>
          <p:nvPicPr>
            <p:cNvPr id="6" name="Picture 5" descr="02.tif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1" t="28909" r="7201" b="9560"/>
            <a:stretch/>
          </p:blipFill>
          <p:spPr>
            <a:xfrm>
              <a:off x="188163" y="912543"/>
              <a:ext cx="8711244" cy="5202169"/>
            </a:xfrm>
            <a:prstGeom prst="rect">
              <a:avLst/>
            </a:prstGeom>
          </p:spPr>
        </p:pic>
        <p:sp>
          <p:nvSpPr>
            <p:cNvPr id="7" name="Freeform 6"/>
            <p:cNvSpPr>
              <a:spLocks noChangeAspect="1"/>
            </p:cNvSpPr>
            <p:nvPr/>
          </p:nvSpPr>
          <p:spPr>
            <a:xfrm>
              <a:off x="5698416" y="3058537"/>
              <a:ext cx="1583609" cy="1411801"/>
            </a:xfrm>
            <a:custGeom>
              <a:avLst/>
              <a:gdLst>
                <a:gd name="connsiteX0" fmla="*/ 676795 w 1583609"/>
                <a:gd name="connsiteY0" fmla="*/ 1411801 h 1411801"/>
                <a:gd name="connsiteX1" fmla="*/ 894037 w 1583609"/>
                <a:gd name="connsiteY1" fmla="*/ 960589 h 1411801"/>
                <a:gd name="connsiteX2" fmla="*/ 1178123 w 1583609"/>
                <a:gd name="connsiteY2" fmla="*/ 826897 h 1411801"/>
                <a:gd name="connsiteX3" fmla="*/ 1211544 w 1583609"/>
                <a:gd name="connsiteY3" fmla="*/ 526089 h 1411801"/>
                <a:gd name="connsiteX4" fmla="*/ 1579184 w 1583609"/>
                <a:gd name="connsiteY4" fmla="*/ 417464 h 1411801"/>
                <a:gd name="connsiteX5" fmla="*/ 1403720 w 1583609"/>
                <a:gd name="connsiteY5" fmla="*/ 41454 h 1411801"/>
                <a:gd name="connsiteX6" fmla="*/ 1236611 w 1583609"/>
                <a:gd name="connsiteY6" fmla="*/ 41454 h 1411801"/>
                <a:gd name="connsiteX7" fmla="*/ 1061146 w 1583609"/>
                <a:gd name="connsiteY7" fmla="*/ 325551 h 1411801"/>
                <a:gd name="connsiteX8" fmla="*/ 476265 w 1583609"/>
                <a:gd name="connsiteY8" fmla="*/ 534445 h 1411801"/>
                <a:gd name="connsiteX9" fmla="*/ 4 w 1583609"/>
                <a:gd name="connsiteY9" fmla="*/ 835253 h 1411801"/>
                <a:gd name="connsiteX10" fmla="*/ 484620 w 1583609"/>
                <a:gd name="connsiteY10" fmla="*/ 826897 h 1411801"/>
                <a:gd name="connsiteX11" fmla="*/ 526397 w 1583609"/>
                <a:gd name="connsiteY11" fmla="*/ 1294820 h 1411801"/>
                <a:gd name="connsiteX12" fmla="*/ 693506 w 1583609"/>
                <a:gd name="connsiteY12" fmla="*/ 1361666 h 1411801"/>
                <a:gd name="connsiteX13" fmla="*/ 693506 w 1583609"/>
                <a:gd name="connsiteY13" fmla="*/ 1361666 h 141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83609" h="1411801">
                  <a:moveTo>
                    <a:pt x="676795" y="1411801"/>
                  </a:moveTo>
                  <a:cubicBezTo>
                    <a:pt x="743638" y="1234937"/>
                    <a:pt x="810482" y="1058073"/>
                    <a:pt x="894037" y="960589"/>
                  </a:cubicBezTo>
                  <a:cubicBezTo>
                    <a:pt x="977592" y="863105"/>
                    <a:pt x="1125205" y="899314"/>
                    <a:pt x="1178123" y="826897"/>
                  </a:cubicBezTo>
                  <a:cubicBezTo>
                    <a:pt x="1231041" y="754480"/>
                    <a:pt x="1144701" y="594328"/>
                    <a:pt x="1211544" y="526089"/>
                  </a:cubicBezTo>
                  <a:cubicBezTo>
                    <a:pt x="1278387" y="457850"/>
                    <a:pt x="1547155" y="498236"/>
                    <a:pt x="1579184" y="417464"/>
                  </a:cubicBezTo>
                  <a:cubicBezTo>
                    <a:pt x="1611213" y="336692"/>
                    <a:pt x="1460816" y="104122"/>
                    <a:pt x="1403720" y="41454"/>
                  </a:cubicBezTo>
                  <a:cubicBezTo>
                    <a:pt x="1346624" y="-21214"/>
                    <a:pt x="1293707" y="-5895"/>
                    <a:pt x="1236611" y="41454"/>
                  </a:cubicBezTo>
                  <a:cubicBezTo>
                    <a:pt x="1179515" y="88803"/>
                    <a:pt x="1187870" y="243386"/>
                    <a:pt x="1061146" y="325551"/>
                  </a:cubicBezTo>
                  <a:cubicBezTo>
                    <a:pt x="934422" y="407716"/>
                    <a:pt x="653122" y="449495"/>
                    <a:pt x="476265" y="534445"/>
                  </a:cubicBezTo>
                  <a:cubicBezTo>
                    <a:pt x="299408" y="619395"/>
                    <a:pt x="-1388" y="786511"/>
                    <a:pt x="4" y="835253"/>
                  </a:cubicBezTo>
                  <a:cubicBezTo>
                    <a:pt x="1396" y="883995"/>
                    <a:pt x="396888" y="750302"/>
                    <a:pt x="484620" y="826897"/>
                  </a:cubicBezTo>
                  <a:cubicBezTo>
                    <a:pt x="572352" y="903491"/>
                    <a:pt x="491583" y="1205692"/>
                    <a:pt x="526397" y="1294820"/>
                  </a:cubicBezTo>
                  <a:cubicBezTo>
                    <a:pt x="561211" y="1383948"/>
                    <a:pt x="693506" y="1361666"/>
                    <a:pt x="693506" y="1361666"/>
                  </a:cubicBezTo>
                  <a:lnTo>
                    <a:pt x="693506" y="1361666"/>
                  </a:lnTo>
                </a:path>
              </a:pathLst>
            </a:cu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>
              <a:off x="2947103" y="2848512"/>
              <a:ext cx="3234628" cy="1736678"/>
            </a:xfrm>
            <a:custGeom>
              <a:avLst/>
              <a:gdLst>
                <a:gd name="connsiteX0" fmla="*/ 2659407 w 3234628"/>
                <a:gd name="connsiteY0" fmla="*/ 1045278 h 1736678"/>
                <a:gd name="connsiteX1" fmla="*/ 2642696 w 3234628"/>
                <a:gd name="connsiteY1" fmla="*/ 928297 h 1736678"/>
                <a:gd name="connsiteX2" fmla="*/ 2692828 w 3234628"/>
                <a:gd name="connsiteY2" fmla="*/ 652557 h 1736678"/>
                <a:gd name="connsiteX3" fmla="*/ 2450520 w 3234628"/>
                <a:gd name="connsiteY3" fmla="*/ 477085 h 1736678"/>
                <a:gd name="connsiteX4" fmla="*/ 2258345 w 3234628"/>
                <a:gd name="connsiteY4" fmla="*/ 777893 h 1736678"/>
                <a:gd name="connsiteX5" fmla="*/ 2316833 w 3234628"/>
                <a:gd name="connsiteY5" fmla="*/ 393528 h 1736678"/>
                <a:gd name="connsiteX6" fmla="*/ 1949193 w 3234628"/>
                <a:gd name="connsiteY6" fmla="*/ 309970 h 1736678"/>
                <a:gd name="connsiteX7" fmla="*/ 1715240 w 3234628"/>
                <a:gd name="connsiteY7" fmla="*/ 84364 h 1736678"/>
                <a:gd name="connsiteX8" fmla="*/ 629031 w 3234628"/>
                <a:gd name="connsiteY8" fmla="*/ 806 h 1736678"/>
                <a:gd name="connsiteX9" fmla="*/ 152770 w 3234628"/>
                <a:gd name="connsiteY9" fmla="*/ 126143 h 1736678"/>
                <a:gd name="connsiteX10" fmla="*/ 10728 w 3234628"/>
                <a:gd name="connsiteY10" fmla="*/ 685980 h 1736678"/>
                <a:gd name="connsiteX11" fmla="*/ 395079 w 3234628"/>
                <a:gd name="connsiteY11" fmla="*/ 1638538 h 1736678"/>
                <a:gd name="connsiteX12" fmla="*/ 2876648 w 3234628"/>
                <a:gd name="connsiteY12" fmla="*/ 1663605 h 1736678"/>
                <a:gd name="connsiteX13" fmla="*/ 3219222 w 3234628"/>
                <a:gd name="connsiteY13" fmla="*/ 1262528 h 1736678"/>
                <a:gd name="connsiteX14" fmla="*/ 3127312 w 3234628"/>
                <a:gd name="connsiteY14" fmla="*/ 1061989 h 1736678"/>
                <a:gd name="connsiteX15" fmla="*/ 2701184 w 3234628"/>
                <a:gd name="connsiteY15" fmla="*/ 1128836 h 1736678"/>
                <a:gd name="connsiteX16" fmla="*/ 2617629 w 3234628"/>
                <a:gd name="connsiteY16" fmla="*/ 953364 h 173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34628" h="1736678">
                  <a:moveTo>
                    <a:pt x="2659407" y="1045278"/>
                  </a:moveTo>
                  <a:cubicBezTo>
                    <a:pt x="2648266" y="1019514"/>
                    <a:pt x="2637126" y="993750"/>
                    <a:pt x="2642696" y="928297"/>
                  </a:cubicBezTo>
                  <a:cubicBezTo>
                    <a:pt x="2648266" y="862844"/>
                    <a:pt x="2724857" y="727759"/>
                    <a:pt x="2692828" y="652557"/>
                  </a:cubicBezTo>
                  <a:cubicBezTo>
                    <a:pt x="2660799" y="577355"/>
                    <a:pt x="2522934" y="456196"/>
                    <a:pt x="2450520" y="477085"/>
                  </a:cubicBezTo>
                  <a:cubicBezTo>
                    <a:pt x="2378106" y="497974"/>
                    <a:pt x="2280626" y="791819"/>
                    <a:pt x="2258345" y="777893"/>
                  </a:cubicBezTo>
                  <a:cubicBezTo>
                    <a:pt x="2236064" y="763967"/>
                    <a:pt x="2368358" y="471515"/>
                    <a:pt x="2316833" y="393528"/>
                  </a:cubicBezTo>
                  <a:cubicBezTo>
                    <a:pt x="2265308" y="315541"/>
                    <a:pt x="2049458" y="361497"/>
                    <a:pt x="1949193" y="309970"/>
                  </a:cubicBezTo>
                  <a:cubicBezTo>
                    <a:pt x="1848928" y="258443"/>
                    <a:pt x="1935267" y="135891"/>
                    <a:pt x="1715240" y="84364"/>
                  </a:cubicBezTo>
                  <a:cubicBezTo>
                    <a:pt x="1495213" y="32837"/>
                    <a:pt x="889443" y="-6157"/>
                    <a:pt x="629031" y="806"/>
                  </a:cubicBezTo>
                  <a:cubicBezTo>
                    <a:pt x="368619" y="7769"/>
                    <a:pt x="255820" y="11947"/>
                    <a:pt x="152770" y="126143"/>
                  </a:cubicBezTo>
                  <a:cubicBezTo>
                    <a:pt x="49720" y="240339"/>
                    <a:pt x="-29657" y="433914"/>
                    <a:pt x="10728" y="685980"/>
                  </a:cubicBezTo>
                  <a:cubicBezTo>
                    <a:pt x="51113" y="938046"/>
                    <a:pt x="-82574" y="1475601"/>
                    <a:pt x="395079" y="1638538"/>
                  </a:cubicBezTo>
                  <a:cubicBezTo>
                    <a:pt x="872732" y="1801476"/>
                    <a:pt x="2405958" y="1726273"/>
                    <a:pt x="2876648" y="1663605"/>
                  </a:cubicBezTo>
                  <a:cubicBezTo>
                    <a:pt x="3347338" y="1600937"/>
                    <a:pt x="3177445" y="1362797"/>
                    <a:pt x="3219222" y="1262528"/>
                  </a:cubicBezTo>
                  <a:cubicBezTo>
                    <a:pt x="3260999" y="1162259"/>
                    <a:pt x="3213652" y="1084271"/>
                    <a:pt x="3127312" y="1061989"/>
                  </a:cubicBezTo>
                  <a:cubicBezTo>
                    <a:pt x="3040972" y="1039707"/>
                    <a:pt x="2786131" y="1146940"/>
                    <a:pt x="2701184" y="1128836"/>
                  </a:cubicBezTo>
                  <a:cubicBezTo>
                    <a:pt x="2616237" y="1110732"/>
                    <a:pt x="2617629" y="953364"/>
                    <a:pt x="2617629" y="953364"/>
                  </a:cubicBezTo>
                </a:path>
              </a:pathLst>
            </a:custGeom>
            <a:noFill/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>
            <a:xfrm>
              <a:off x="3244000" y="4402259"/>
              <a:ext cx="3023485" cy="1517122"/>
            </a:xfrm>
            <a:custGeom>
              <a:avLst/>
              <a:gdLst>
                <a:gd name="connsiteX0" fmla="*/ 925372 w 3023485"/>
                <a:gd name="connsiteY0" fmla="*/ 1413359 h 1517122"/>
                <a:gd name="connsiteX1" fmla="*/ 1234524 w 3023485"/>
                <a:gd name="connsiteY1" fmla="*/ 1012282 h 1517122"/>
                <a:gd name="connsiteX2" fmla="*/ 2003226 w 3023485"/>
                <a:gd name="connsiteY2" fmla="*/ 937080 h 1517122"/>
                <a:gd name="connsiteX3" fmla="*/ 2529620 w 3023485"/>
                <a:gd name="connsiteY3" fmla="*/ 1513628 h 1517122"/>
                <a:gd name="connsiteX4" fmla="*/ 2621530 w 3023485"/>
                <a:gd name="connsiteY4" fmla="*/ 1162685 h 1517122"/>
                <a:gd name="connsiteX5" fmla="*/ 2521264 w 3023485"/>
                <a:gd name="connsiteY5" fmla="*/ 836810 h 1517122"/>
                <a:gd name="connsiteX6" fmla="*/ 2997525 w 3023485"/>
                <a:gd name="connsiteY6" fmla="*/ 310397 h 1517122"/>
                <a:gd name="connsiteX7" fmla="*/ 2913971 w 3023485"/>
                <a:gd name="connsiteY7" fmla="*/ 1233 h 1517122"/>
                <a:gd name="connsiteX8" fmla="*/ 2521264 w 3023485"/>
                <a:gd name="connsiteY8" fmla="*/ 201772 h 1517122"/>
                <a:gd name="connsiteX9" fmla="*/ 265292 w 3023485"/>
                <a:gd name="connsiteY9" fmla="*/ 193416 h 1517122"/>
                <a:gd name="connsiteX10" fmla="*/ 114893 w 3023485"/>
                <a:gd name="connsiteY10" fmla="*/ 970503 h 1517122"/>
                <a:gd name="connsiteX11" fmla="*/ 925372 w 3023485"/>
                <a:gd name="connsiteY11" fmla="*/ 1413359 h 151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3485" h="1517122">
                  <a:moveTo>
                    <a:pt x="925372" y="1413359"/>
                  </a:moveTo>
                  <a:cubicBezTo>
                    <a:pt x="1111977" y="1420322"/>
                    <a:pt x="1054882" y="1091662"/>
                    <a:pt x="1234524" y="1012282"/>
                  </a:cubicBezTo>
                  <a:cubicBezTo>
                    <a:pt x="1414166" y="932902"/>
                    <a:pt x="1787377" y="853522"/>
                    <a:pt x="2003226" y="937080"/>
                  </a:cubicBezTo>
                  <a:cubicBezTo>
                    <a:pt x="2219075" y="1020638"/>
                    <a:pt x="2426569" y="1476027"/>
                    <a:pt x="2529620" y="1513628"/>
                  </a:cubicBezTo>
                  <a:cubicBezTo>
                    <a:pt x="2632671" y="1551229"/>
                    <a:pt x="2622923" y="1275488"/>
                    <a:pt x="2621530" y="1162685"/>
                  </a:cubicBezTo>
                  <a:cubicBezTo>
                    <a:pt x="2620137" y="1049882"/>
                    <a:pt x="2458598" y="978858"/>
                    <a:pt x="2521264" y="836810"/>
                  </a:cubicBezTo>
                  <a:cubicBezTo>
                    <a:pt x="2583930" y="694762"/>
                    <a:pt x="2932074" y="449660"/>
                    <a:pt x="2997525" y="310397"/>
                  </a:cubicBezTo>
                  <a:cubicBezTo>
                    <a:pt x="3062976" y="171134"/>
                    <a:pt x="2993348" y="19337"/>
                    <a:pt x="2913971" y="1233"/>
                  </a:cubicBezTo>
                  <a:cubicBezTo>
                    <a:pt x="2834594" y="-16871"/>
                    <a:pt x="2962711" y="169741"/>
                    <a:pt x="2521264" y="201772"/>
                  </a:cubicBezTo>
                  <a:cubicBezTo>
                    <a:pt x="2079818" y="233802"/>
                    <a:pt x="666354" y="65294"/>
                    <a:pt x="265292" y="193416"/>
                  </a:cubicBezTo>
                  <a:cubicBezTo>
                    <a:pt x="-135770" y="321538"/>
                    <a:pt x="9057" y="767179"/>
                    <a:pt x="114893" y="970503"/>
                  </a:cubicBezTo>
                  <a:cubicBezTo>
                    <a:pt x="220729" y="1173827"/>
                    <a:pt x="738767" y="1406396"/>
                    <a:pt x="925372" y="1413359"/>
                  </a:cubicBezTo>
                  <a:close/>
                </a:path>
              </a:pathLst>
            </a:custGeom>
            <a:noFill/>
            <a:ln w="25400">
              <a:solidFill>
                <a:srgbClr val="7DE8D6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 noChangeAspect="1"/>
            </p:cNvSpPr>
            <p:nvPr/>
          </p:nvSpPr>
          <p:spPr>
            <a:xfrm>
              <a:off x="1447607" y="2811132"/>
              <a:ext cx="1790959" cy="2414011"/>
            </a:xfrm>
            <a:custGeom>
              <a:avLst/>
              <a:gdLst>
                <a:gd name="connsiteX0" fmla="*/ 1142584 w 1790959"/>
                <a:gd name="connsiteY0" fmla="*/ 2327668 h 2414011"/>
                <a:gd name="connsiteX1" fmla="*/ 1752532 w 1790959"/>
                <a:gd name="connsiteY1" fmla="*/ 2336024 h 2414011"/>
                <a:gd name="connsiteX2" fmla="*/ 1694044 w 1790959"/>
                <a:gd name="connsiteY2" fmla="*/ 1567293 h 2414011"/>
                <a:gd name="connsiteX3" fmla="*/ 1418314 w 1790959"/>
                <a:gd name="connsiteY3" fmla="*/ 1274841 h 2414011"/>
                <a:gd name="connsiteX4" fmla="*/ 1476802 w 1790959"/>
                <a:gd name="connsiteY4" fmla="*/ 322283 h 2414011"/>
                <a:gd name="connsiteX5" fmla="*/ 1192716 w 1790959"/>
                <a:gd name="connsiteY5" fmla="*/ 63254 h 2414011"/>
                <a:gd name="connsiteX6" fmla="*/ 173351 w 1790959"/>
                <a:gd name="connsiteY6" fmla="*/ 105032 h 2414011"/>
                <a:gd name="connsiteX7" fmla="*/ 56375 w 1790959"/>
                <a:gd name="connsiteY7" fmla="*/ 1166216 h 2414011"/>
                <a:gd name="connsiteX8" fmla="*/ 766588 w 1790959"/>
                <a:gd name="connsiteY8" fmla="*/ 2327668 h 2414011"/>
                <a:gd name="connsiteX9" fmla="*/ 1142584 w 1790959"/>
                <a:gd name="connsiteY9" fmla="*/ 2327668 h 241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0959" h="2414011">
                  <a:moveTo>
                    <a:pt x="1142584" y="2327668"/>
                  </a:moveTo>
                  <a:cubicBezTo>
                    <a:pt x="1306908" y="2329061"/>
                    <a:pt x="1660622" y="2462753"/>
                    <a:pt x="1752532" y="2336024"/>
                  </a:cubicBezTo>
                  <a:cubicBezTo>
                    <a:pt x="1844442" y="2209295"/>
                    <a:pt x="1749747" y="1744157"/>
                    <a:pt x="1694044" y="1567293"/>
                  </a:cubicBezTo>
                  <a:cubicBezTo>
                    <a:pt x="1638341" y="1390429"/>
                    <a:pt x="1454521" y="1482343"/>
                    <a:pt x="1418314" y="1274841"/>
                  </a:cubicBezTo>
                  <a:cubicBezTo>
                    <a:pt x="1382107" y="1067339"/>
                    <a:pt x="1514402" y="524214"/>
                    <a:pt x="1476802" y="322283"/>
                  </a:cubicBezTo>
                  <a:cubicBezTo>
                    <a:pt x="1439202" y="120352"/>
                    <a:pt x="1409958" y="99462"/>
                    <a:pt x="1192716" y="63254"/>
                  </a:cubicBezTo>
                  <a:cubicBezTo>
                    <a:pt x="975474" y="27046"/>
                    <a:pt x="362741" y="-78795"/>
                    <a:pt x="173351" y="105032"/>
                  </a:cubicBezTo>
                  <a:cubicBezTo>
                    <a:pt x="-16039" y="288859"/>
                    <a:pt x="-42498" y="795777"/>
                    <a:pt x="56375" y="1166216"/>
                  </a:cubicBezTo>
                  <a:cubicBezTo>
                    <a:pt x="155248" y="1536655"/>
                    <a:pt x="582768" y="2132700"/>
                    <a:pt x="766588" y="2327668"/>
                  </a:cubicBezTo>
                  <a:cubicBezTo>
                    <a:pt x="950408" y="2522636"/>
                    <a:pt x="978260" y="2326275"/>
                    <a:pt x="1142584" y="2327668"/>
                  </a:cubicBezTo>
                  <a:close/>
                </a:path>
              </a:pathLst>
            </a:custGeom>
            <a:noFill/>
            <a:ln w="25400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1" name="Diagram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3394976"/>
                </p:ext>
              </p:extLst>
            </p:nvPr>
          </p:nvGraphicFramePr>
          <p:xfrm>
            <a:off x="1513052" y="6133972"/>
            <a:ext cx="6096000" cy="70656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5488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12</a:t>
            </a:fld>
            <a:endParaRPr lang="en-US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792000" y="1152000"/>
            <a:ext cx="7560000" cy="5144920"/>
            <a:chOff x="188163" y="911295"/>
            <a:chExt cx="8712492" cy="5929242"/>
          </a:xfrm>
        </p:grpSpPr>
        <p:pic>
          <p:nvPicPr>
            <p:cNvPr id="6" name="Picture 5" descr="01.tif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94" t="19003" r="10871" b="19465"/>
            <a:stretch/>
          </p:blipFill>
          <p:spPr>
            <a:xfrm>
              <a:off x="189411" y="911295"/>
              <a:ext cx="8711244" cy="5202169"/>
            </a:xfrm>
            <a:prstGeom prst="rect">
              <a:avLst/>
            </a:prstGeom>
          </p:spPr>
        </p:pic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158450291"/>
                </p:ext>
              </p:extLst>
            </p:nvPr>
          </p:nvGraphicFramePr>
          <p:xfrm>
            <a:off x="1513052" y="6133972"/>
            <a:ext cx="6096000" cy="70656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8" name="Picture 7" descr="02.tiff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1" t="28909" r="62856" b="54042"/>
            <a:stretch/>
          </p:blipFill>
          <p:spPr>
            <a:xfrm>
              <a:off x="188163" y="912544"/>
              <a:ext cx="1324889" cy="1441430"/>
            </a:xfrm>
            <a:prstGeom prst="rect">
              <a:avLst/>
            </a:prstGeom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548"/>
            <a:ext cx="6491163" cy="11430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Phase three: Establish 60 additional franchise locations over two years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35488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999"/>
            <a:ext cx="6072094" cy="11430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Profit projections of core business show modest growth</a:t>
            </a:r>
            <a:endParaRPr lang="en-US" sz="2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992024"/>
              </p:ext>
            </p:extLst>
          </p:nvPr>
        </p:nvGraphicFramePr>
        <p:xfrm>
          <a:off x="1204260" y="1583765"/>
          <a:ext cx="6385858" cy="3907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47060" y="5659302"/>
            <a:ext cx="7620000" cy="369332"/>
          </a:xfrm>
          <a:prstGeom prst="rect">
            <a:avLst/>
          </a:prstGeom>
          <a:solidFill>
            <a:srgbClr val="00A4C8"/>
          </a:solidFill>
          <a:ln>
            <a:solidFill>
              <a:srgbClr val="00A4C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Growth begins to stabilize as the Canadian rental moving box industry matures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6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548"/>
            <a:ext cx="6190346" cy="11430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Rapid US expansion provides an opportunity for high profit growth</a:t>
            </a:r>
            <a:endParaRPr lang="en-US" sz="2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683775"/>
              </p:ext>
            </p:extLst>
          </p:nvPr>
        </p:nvGraphicFramePr>
        <p:xfrm>
          <a:off x="1284943" y="1524000"/>
          <a:ext cx="6349999" cy="385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16001" y="5655898"/>
            <a:ext cx="7261411" cy="369332"/>
          </a:xfrm>
          <a:prstGeom prst="rect">
            <a:avLst/>
          </a:prstGeom>
          <a:solidFill>
            <a:srgbClr val="00A4C8"/>
          </a:solidFill>
          <a:ln>
            <a:solidFill>
              <a:srgbClr val="00A4C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Corporate profits from flagship stores could fund rapid franchise expansion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6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312"/>
            <a:ext cx="6654800" cy="1143000"/>
          </a:xfrm>
        </p:spPr>
        <p:txBody>
          <a:bodyPr>
            <a:noAutofit/>
          </a:bodyPr>
          <a:lstStyle/>
          <a:p>
            <a:r>
              <a:rPr lang="en-US" sz="2500" dirty="0" smtClean="0"/>
              <a:t>Potential profits from US expansion exceed projected core business profits</a:t>
            </a:r>
            <a:endParaRPr lang="en-US" sz="2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4473046"/>
              </p:ext>
            </p:extLst>
          </p:nvPr>
        </p:nvGraphicFramePr>
        <p:xfrm>
          <a:off x="819332" y="1314824"/>
          <a:ext cx="7060643" cy="4347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6965" y="5865072"/>
            <a:ext cx="8089152" cy="369332"/>
          </a:xfrm>
          <a:prstGeom prst="rect">
            <a:avLst/>
          </a:prstGeom>
          <a:solidFill>
            <a:srgbClr val="00A4C8"/>
          </a:solidFill>
          <a:ln>
            <a:solidFill>
              <a:srgbClr val="00A4C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 expansion strategy will result in annual corporate profits of $6.17 Million by 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6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evron 13"/>
          <p:cNvSpPr/>
          <p:nvPr/>
        </p:nvSpPr>
        <p:spPr>
          <a:xfrm>
            <a:off x="950253" y="4653280"/>
            <a:ext cx="3515360" cy="1209040"/>
          </a:xfrm>
          <a:prstGeom prst="chevron">
            <a:avLst/>
          </a:prstGeom>
          <a:solidFill>
            <a:srgbClr val="00A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dirty="0"/>
              <a:t>Establish </a:t>
            </a:r>
            <a:r>
              <a:rPr lang="en-CA" dirty="0" smtClean="0"/>
              <a:t>brand dominance through community marketing</a:t>
            </a:r>
            <a:endParaRPr lang="en-CA" dirty="0"/>
          </a:p>
        </p:txBody>
      </p:sp>
      <p:sp>
        <p:nvSpPr>
          <p:cNvPr id="16" name="Chevron 15"/>
          <p:cNvSpPr/>
          <p:nvPr/>
        </p:nvSpPr>
        <p:spPr>
          <a:xfrm>
            <a:off x="950253" y="3261360"/>
            <a:ext cx="3515360" cy="1209040"/>
          </a:xfrm>
          <a:prstGeom prst="chevron">
            <a:avLst/>
          </a:prstGeom>
          <a:solidFill>
            <a:srgbClr val="00A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dirty="0" smtClean="0"/>
              <a:t>Expand from flagship </a:t>
            </a:r>
            <a:r>
              <a:rPr lang="en-CA" dirty="0"/>
              <a:t>locations through a  franchise model</a:t>
            </a:r>
          </a:p>
        </p:txBody>
      </p:sp>
      <p:sp>
        <p:nvSpPr>
          <p:cNvPr id="17" name="Chevron 16"/>
          <p:cNvSpPr/>
          <p:nvPr/>
        </p:nvSpPr>
        <p:spPr>
          <a:xfrm>
            <a:off x="950253" y="1879600"/>
            <a:ext cx="3515360" cy="1209040"/>
          </a:xfrm>
          <a:prstGeom prst="chevron">
            <a:avLst/>
          </a:prstGeom>
          <a:solidFill>
            <a:srgbClr val="00A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Initiate US </a:t>
            </a:r>
            <a:r>
              <a:rPr lang="en-CA" dirty="0"/>
              <a:t>expansion </a:t>
            </a:r>
            <a:r>
              <a:rPr lang="en-CA" dirty="0" smtClean="0"/>
              <a:t>with </a:t>
            </a:r>
            <a:r>
              <a:rPr lang="en-CA" dirty="0"/>
              <a:t>4 flagship corporate </a:t>
            </a:r>
            <a:r>
              <a:rPr lang="en-CA" dirty="0" smtClean="0"/>
              <a:t>locations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5537189" y="3220720"/>
            <a:ext cx="3149611" cy="1391920"/>
          </a:xfrm>
          <a:prstGeom prst="rect">
            <a:avLst/>
          </a:prstGeom>
          <a:solidFill>
            <a:srgbClr val="89C735"/>
          </a:solidFill>
          <a:ln>
            <a:solidFill>
              <a:srgbClr val="89C7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Dominance of North American moving box market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 rot="10800000">
            <a:off x="4838432" y="1879598"/>
            <a:ext cx="389467" cy="3982721"/>
          </a:xfrm>
          <a:prstGeom prst="leftBrace">
            <a:avLst/>
          </a:prstGeom>
          <a:noFill/>
          <a:ln>
            <a:solidFill>
              <a:srgbClr val="A2A3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2964" y="1814157"/>
            <a:ext cx="4381231" cy="271600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14518"/>
            <a:ext cx="67733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A4C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/>
              <a:t>FROGBOX aggressive US expansion strategy</a:t>
            </a:r>
            <a:endParaRPr lang="en-US" sz="2500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47546" y="6431583"/>
            <a:ext cx="2133600" cy="365125"/>
          </a:xfrm>
        </p:spPr>
        <p:txBody>
          <a:bodyPr/>
          <a:lstStyle/>
          <a:p>
            <a:fld id="{CA18955D-5DFA-7145-804F-8D560359149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0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FROGBOX has built strong brand identity</a:t>
            </a:r>
            <a:endParaRPr lang="en-US" sz="2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17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52128" y="1745698"/>
            <a:ext cx="4673598" cy="649632"/>
          </a:xfrm>
          <a:prstGeom prst="rect">
            <a:avLst/>
          </a:prstGeom>
          <a:solidFill>
            <a:srgbClr val="00A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Superior Customer Service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52128" y="3377458"/>
            <a:ext cx="4673598" cy="649632"/>
          </a:xfrm>
          <a:prstGeom prst="rect">
            <a:avLst/>
          </a:prstGeom>
          <a:solidFill>
            <a:srgbClr val="89C7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Environmentally Friendly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52128" y="2563098"/>
            <a:ext cx="4673598" cy="649632"/>
          </a:xfrm>
          <a:prstGeom prst="rect">
            <a:avLst/>
          </a:prstGeom>
          <a:solidFill>
            <a:srgbClr val="00A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Quality Standards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52128" y="4986560"/>
            <a:ext cx="4673598" cy="649632"/>
          </a:xfrm>
          <a:prstGeom prst="rect">
            <a:avLst/>
          </a:prstGeom>
          <a:solidFill>
            <a:srgbClr val="00A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Community Ties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252128" y="4173760"/>
            <a:ext cx="4673598" cy="649632"/>
          </a:xfrm>
          <a:prstGeom prst="rect">
            <a:avLst/>
          </a:prstGeom>
          <a:solidFill>
            <a:srgbClr val="00A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Socially Responsible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900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481"/>
            <a:ext cx="6654800" cy="1143000"/>
          </a:xfrm>
        </p:spPr>
        <p:txBody>
          <a:bodyPr>
            <a:noAutofit/>
          </a:bodyPr>
          <a:lstStyle/>
          <a:p>
            <a:r>
              <a:rPr lang="en-US" sz="2500" dirty="0" smtClean="0"/>
              <a:t>A marketing strategy should align with FROGBOX’s corporate objectives and leverage their current strengths  </a:t>
            </a:r>
            <a:endParaRPr lang="en-US" sz="2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2922" y="2145914"/>
            <a:ext cx="3149611" cy="649632"/>
          </a:xfrm>
          <a:prstGeom prst="rect">
            <a:avLst/>
          </a:prstGeom>
          <a:solidFill>
            <a:srgbClr val="89C735"/>
          </a:solidFill>
          <a:ln>
            <a:solidFill>
              <a:srgbClr val="89C7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 Cost High Impact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32922" y="2972566"/>
            <a:ext cx="3149611" cy="649632"/>
          </a:xfrm>
          <a:prstGeom prst="rect">
            <a:avLst/>
          </a:prstGeom>
          <a:solidFill>
            <a:srgbClr val="89C735"/>
          </a:solidFill>
          <a:ln>
            <a:solidFill>
              <a:srgbClr val="89C7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Environmentally Friendly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32922" y="3786936"/>
            <a:ext cx="3149611" cy="649632"/>
          </a:xfrm>
          <a:prstGeom prst="rect">
            <a:avLst/>
          </a:prstGeom>
          <a:solidFill>
            <a:srgbClr val="89C735"/>
          </a:solidFill>
          <a:ln>
            <a:solidFill>
              <a:srgbClr val="89C7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Socially Responsible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15467" y="2145914"/>
            <a:ext cx="2861729" cy="2290654"/>
          </a:xfrm>
          <a:prstGeom prst="rect">
            <a:avLst/>
          </a:prstGeom>
          <a:solidFill>
            <a:srgbClr val="00A4C8"/>
          </a:solidFill>
          <a:ln>
            <a:solidFill>
              <a:srgbClr val="00A4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 Customer Acquisition Cost</a:t>
            </a:r>
            <a:endParaRPr lang="en-US" dirty="0"/>
          </a:p>
        </p:txBody>
      </p:sp>
      <p:sp>
        <p:nvSpPr>
          <p:cNvPr id="12" name="Pentagon 11"/>
          <p:cNvSpPr/>
          <p:nvPr/>
        </p:nvSpPr>
        <p:spPr>
          <a:xfrm>
            <a:off x="4419590" y="2145914"/>
            <a:ext cx="626540" cy="2290654"/>
          </a:xfrm>
          <a:prstGeom prst="homePlate">
            <a:avLst/>
          </a:prstGeom>
          <a:solidFill>
            <a:srgbClr val="A2A3A4"/>
          </a:solidFill>
          <a:ln>
            <a:solidFill>
              <a:srgbClr val="A2A3A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97724" y="5284946"/>
            <a:ext cx="5779472" cy="649632"/>
          </a:xfrm>
          <a:prstGeom prst="rect">
            <a:avLst/>
          </a:prstGeom>
          <a:solidFill>
            <a:srgbClr val="00A4C8"/>
          </a:solidFill>
          <a:ln>
            <a:solidFill>
              <a:srgbClr val="00A4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 local community marketing channels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32922" y="5284946"/>
            <a:ext cx="1264802" cy="649632"/>
          </a:xfrm>
          <a:prstGeom prst="rect">
            <a:avLst/>
          </a:prstGeom>
          <a:solidFill>
            <a:srgbClr val="A2A3A4"/>
          </a:solidFill>
          <a:ln>
            <a:solidFill>
              <a:srgbClr val="A2A3A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Strategy:</a:t>
            </a:r>
            <a:endParaRPr lang="en-US" dirty="0"/>
          </a:p>
        </p:txBody>
      </p:sp>
      <p:sp>
        <p:nvSpPr>
          <p:cNvPr id="15" name="Left Brace 14"/>
          <p:cNvSpPr/>
          <p:nvPr/>
        </p:nvSpPr>
        <p:spPr>
          <a:xfrm rot="16200000">
            <a:off x="4360326" y="1380065"/>
            <a:ext cx="389467" cy="7044277"/>
          </a:xfrm>
          <a:prstGeom prst="leftBrace">
            <a:avLst/>
          </a:prstGeom>
          <a:noFill/>
          <a:ln>
            <a:solidFill>
              <a:srgbClr val="A2A3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31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628"/>
            <a:ext cx="6790267" cy="1143000"/>
          </a:xfrm>
        </p:spPr>
        <p:txBody>
          <a:bodyPr>
            <a:noAutofit/>
          </a:bodyPr>
          <a:lstStyle/>
          <a:p>
            <a:r>
              <a:rPr lang="en-US" sz="2500" dirty="0" smtClean="0"/>
              <a:t>FROGBOX is the convenient, affordable and eco-friendly alternative to cardboard moving boxes</a:t>
            </a:r>
            <a:endParaRPr lang="en-US" sz="2500" dirty="0">
              <a:solidFill>
                <a:srgbClr val="00A4C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1</a:t>
            </a:fld>
            <a:endParaRPr lang="en-US" dirty="0"/>
          </a:p>
        </p:txBody>
      </p:sp>
      <p:pic>
        <p:nvPicPr>
          <p:cNvPr id="1028" name="Picture 4" descr="Product 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35" y="2328534"/>
            <a:ext cx="2513696" cy="229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97191" y="4683107"/>
            <a:ext cx="5775256" cy="1200329"/>
          </a:xfrm>
          <a:prstGeom prst="rect">
            <a:avLst/>
          </a:prstGeom>
          <a:solidFill>
            <a:srgbClr val="89C735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What growth strategy should FROGBOX use to expand their business?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98849" y="2527777"/>
            <a:ext cx="4673598" cy="649632"/>
          </a:xfrm>
          <a:prstGeom prst="rect">
            <a:avLst/>
          </a:prstGeom>
          <a:solidFill>
            <a:srgbClr val="00A4C8"/>
          </a:solidFill>
          <a:ln>
            <a:solidFill>
              <a:srgbClr val="00A4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Minimize the stress of moving on their customers and the Earth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97191" y="2527777"/>
            <a:ext cx="1101657" cy="649632"/>
          </a:xfrm>
          <a:prstGeom prst="rect">
            <a:avLst/>
          </a:prstGeom>
          <a:solidFill>
            <a:srgbClr val="A2A3A4"/>
          </a:solidFill>
          <a:ln>
            <a:solidFill>
              <a:srgbClr val="A2A3A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98849" y="1556867"/>
            <a:ext cx="4673598" cy="649632"/>
          </a:xfrm>
          <a:prstGeom prst="rect">
            <a:avLst/>
          </a:prstGeom>
          <a:solidFill>
            <a:srgbClr val="00A4C8"/>
          </a:solidFill>
          <a:ln>
            <a:solidFill>
              <a:srgbClr val="00A4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Provide eco-friendly plastic moving boxes and moving supplies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997191" y="1556867"/>
            <a:ext cx="1101657" cy="649632"/>
          </a:xfrm>
          <a:prstGeom prst="rect">
            <a:avLst/>
          </a:prstGeom>
          <a:solidFill>
            <a:srgbClr val="A2A3A4"/>
          </a:solidFill>
          <a:ln>
            <a:solidFill>
              <a:srgbClr val="A2A3A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098849" y="3542569"/>
            <a:ext cx="4673598" cy="649632"/>
          </a:xfrm>
          <a:prstGeom prst="rect">
            <a:avLst/>
          </a:prstGeom>
          <a:solidFill>
            <a:srgbClr val="00A4C8"/>
          </a:solidFill>
          <a:ln>
            <a:solidFill>
              <a:srgbClr val="00A4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 Canadian and 4 US locations </a:t>
            </a:r>
            <a:br>
              <a:rPr lang="en-US" dirty="0" smtClean="0"/>
            </a:br>
            <a:r>
              <a:rPr lang="en-US" dirty="0" smtClean="0"/>
              <a:t>(19 of 20 locations are franchised)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97191" y="3542569"/>
            <a:ext cx="1101657" cy="649632"/>
          </a:xfrm>
          <a:prstGeom prst="rect">
            <a:avLst/>
          </a:prstGeom>
          <a:solidFill>
            <a:srgbClr val="A2A3A4"/>
          </a:solidFill>
          <a:ln>
            <a:solidFill>
              <a:srgbClr val="A2A3A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5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144"/>
            <a:ext cx="6505388" cy="1143000"/>
          </a:xfrm>
        </p:spPr>
        <p:txBody>
          <a:bodyPr>
            <a:noAutofit/>
          </a:bodyPr>
          <a:lstStyle/>
          <a:p>
            <a:r>
              <a:rPr lang="en-US" sz="2500" dirty="0" smtClean="0"/>
              <a:t>The long-term goal of FROGBOX’s marketing strategy is brand dominance and rapid market penetration</a:t>
            </a:r>
            <a:endParaRPr lang="en-US" sz="2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2107465"/>
            <a:ext cx="8229600" cy="649632"/>
          </a:xfrm>
          <a:prstGeom prst="rect">
            <a:avLst/>
          </a:prstGeom>
          <a:solidFill>
            <a:srgbClr val="89C735"/>
          </a:solidFill>
          <a:ln>
            <a:solidFill>
              <a:srgbClr val="89C7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FROGBOX </a:t>
            </a:r>
            <a:r>
              <a:rPr lang="en-US" dirty="0"/>
              <a:t>will be a North American brand with strong ties to its local communities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3181953"/>
            <a:ext cx="3251205" cy="649632"/>
          </a:xfrm>
          <a:prstGeom prst="rect">
            <a:avLst/>
          </a:prstGeom>
          <a:solidFill>
            <a:srgbClr val="00A4C8"/>
          </a:solidFill>
          <a:ln>
            <a:solidFill>
              <a:srgbClr val="00A4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Increase Brand Awareness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35595" y="3181953"/>
            <a:ext cx="3251205" cy="649632"/>
          </a:xfrm>
          <a:prstGeom prst="rect">
            <a:avLst/>
          </a:prstGeom>
          <a:solidFill>
            <a:srgbClr val="00A4C8"/>
          </a:solidFill>
          <a:ln>
            <a:solidFill>
              <a:srgbClr val="00A4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Brand Dominance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4384219"/>
            <a:ext cx="3251205" cy="649632"/>
          </a:xfrm>
          <a:prstGeom prst="rect">
            <a:avLst/>
          </a:prstGeom>
          <a:solidFill>
            <a:srgbClr val="00A4C8"/>
          </a:solidFill>
          <a:ln>
            <a:solidFill>
              <a:srgbClr val="00A4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Franchisee Procurement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35595" y="4384219"/>
            <a:ext cx="3251205" cy="649632"/>
          </a:xfrm>
          <a:prstGeom prst="rect">
            <a:avLst/>
          </a:prstGeom>
          <a:solidFill>
            <a:srgbClr val="00A4C8"/>
          </a:solidFill>
          <a:ln>
            <a:solidFill>
              <a:srgbClr val="00A4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Rapid Market Penetration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3928534" y="3181953"/>
            <a:ext cx="1337728" cy="649632"/>
          </a:xfrm>
          <a:prstGeom prst="rightArrow">
            <a:avLst/>
          </a:prstGeom>
          <a:solidFill>
            <a:srgbClr val="A2A3A4"/>
          </a:solidFill>
          <a:ln>
            <a:solidFill>
              <a:srgbClr val="A2A3A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928534" y="4384219"/>
            <a:ext cx="1337728" cy="649632"/>
          </a:xfrm>
          <a:prstGeom prst="rightArrow">
            <a:avLst/>
          </a:prstGeom>
          <a:solidFill>
            <a:srgbClr val="A2A3A4"/>
          </a:solidFill>
          <a:ln>
            <a:solidFill>
              <a:srgbClr val="A2A3A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54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762"/>
            <a:ext cx="6609976" cy="1143000"/>
          </a:xfrm>
        </p:spPr>
        <p:txBody>
          <a:bodyPr>
            <a:noAutofit/>
          </a:bodyPr>
          <a:lstStyle/>
          <a:p>
            <a:r>
              <a:rPr lang="en-US" sz="2500" dirty="0" smtClean="0"/>
              <a:t>FROGBOX’s marketing strategy will offer segment-specific value propositions</a:t>
            </a:r>
            <a:endParaRPr lang="en-US" sz="25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52459"/>
              </p:ext>
            </p:extLst>
          </p:nvPr>
        </p:nvGraphicFramePr>
        <p:xfrm>
          <a:off x="457198" y="1682068"/>
          <a:ext cx="8229600" cy="44104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03626"/>
                <a:gridCol w="1648509"/>
                <a:gridCol w="2810934"/>
                <a:gridCol w="3166531"/>
              </a:tblGrid>
              <a:tr h="46946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Segment</a:t>
                      </a:r>
                      <a:endParaRPr lang="en-US" dirty="0"/>
                    </a:p>
                  </a:txBody>
                  <a:tcPr anchor="ctr">
                    <a:solidFill>
                      <a:srgbClr val="89C7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Distribution Channels</a:t>
                      </a:r>
                      <a:endParaRPr lang="en-US" dirty="0"/>
                    </a:p>
                  </a:txBody>
                  <a:tcPr anchor="ctr">
                    <a:solidFill>
                      <a:srgbClr val="89C7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 Messages</a:t>
                      </a:r>
                      <a:endParaRPr lang="en-US" dirty="0"/>
                    </a:p>
                  </a:txBody>
                  <a:tcPr anchor="ctr">
                    <a:solidFill>
                      <a:srgbClr val="89C735"/>
                    </a:solidFill>
                  </a:tcPr>
                </a:tc>
              </a:tr>
              <a:tr h="1778000">
                <a:tc>
                  <a:txBody>
                    <a:bodyPr/>
                    <a:lstStyle/>
                    <a:p>
                      <a:pPr algn="r"/>
                      <a:endParaRPr lang="en-US" sz="1800" b="1" dirty="0"/>
                    </a:p>
                  </a:txBody>
                  <a:tcPr anchor="ctr">
                    <a:solidFill>
                      <a:srgbClr val="00A4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Local</a:t>
                      </a:r>
                      <a:r>
                        <a:rPr lang="en-US" sz="1600" b="1" baseline="0" dirty="0" smtClean="0"/>
                        <a:t> Community Members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00A4C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Partnerships with community organizations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Community Events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Social media</a:t>
                      </a:r>
                    </a:p>
                  </a:txBody>
                  <a:tcPr anchor="ctr">
                    <a:solidFill>
                      <a:srgbClr val="89C73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Provides an environmentally-friendly moving box alternative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Competitive Price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Provides quality and reliable customer service</a:t>
                      </a:r>
                      <a:endParaRPr lang="en-US" sz="1600" dirty="0"/>
                    </a:p>
                  </a:txBody>
                  <a:tcPr anchor="ctr">
                    <a:solidFill>
                      <a:srgbClr val="89C735">
                        <a:alpha val="30000"/>
                      </a:srgbClr>
                    </a:solidFill>
                  </a:tcPr>
                </a:tc>
              </a:tr>
              <a:tr h="652021">
                <a:tc rowSpan="2"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solidFill>
                      <a:srgbClr val="00A4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Recent College Graduates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00A4C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College</a:t>
                      </a:r>
                      <a:r>
                        <a:rPr lang="en-US" sz="1600" baseline="0" dirty="0" smtClean="0"/>
                        <a:t> and university partnerships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Social media</a:t>
                      </a:r>
                    </a:p>
                  </a:txBody>
                  <a:tcPr anchor="ctr">
                    <a:solidFill>
                      <a:srgbClr val="89C735">
                        <a:alpha val="3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E</a:t>
                      </a:r>
                      <a:r>
                        <a:rPr lang="en-US" sz="1600" baseline="0" dirty="0" smtClean="0"/>
                        <a:t>stablished franchise model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Straightforward business model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Provides franchisees a comprehensive support system</a:t>
                      </a:r>
                      <a:endParaRPr lang="en-US" sz="1600" dirty="0"/>
                    </a:p>
                  </a:txBody>
                  <a:tcPr anchor="ctr">
                    <a:solidFill>
                      <a:srgbClr val="89C735">
                        <a:alpha val="30000"/>
                      </a:srgbClr>
                    </a:solidFill>
                  </a:tcPr>
                </a:tc>
              </a:tr>
              <a:tr h="1340042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solidFill>
                      <a:srgbClr val="00A4C8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Entrepreneurs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00A4C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Entrepreneurial</a:t>
                      </a:r>
                      <a:r>
                        <a:rPr lang="en-US" sz="1600" baseline="0" dirty="0" smtClean="0"/>
                        <a:t> organizations and networks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Social media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aseline="0" dirty="0" smtClean="0"/>
                        <a:t>Trade shows</a:t>
                      </a:r>
                    </a:p>
                  </a:txBody>
                  <a:tcPr anchor="ctr">
                    <a:solidFill>
                      <a:srgbClr val="89C735">
                        <a:alpha val="3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6200000">
            <a:off x="132266" y="2997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Consumers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99199" y="4691335"/>
            <a:ext cx="128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Franchisees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73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076"/>
            <a:ext cx="6565153" cy="11430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The US expansion strategy will be implemented over 3 years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19952" y="2256146"/>
            <a:ext cx="0" cy="358589"/>
          </a:xfrm>
          <a:prstGeom prst="line">
            <a:avLst/>
          </a:prstGeom>
          <a:ln>
            <a:solidFill>
              <a:srgbClr val="A2A3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24316" y="2256146"/>
            <a:ext cx="0" cy="358589"/>
          </a:xfrm>
          <a:prstGeom prst="line">
            <a:avLst/>
          </a:prstGeom>
          <a:ln>
            <a:solidFill>
              <a:srgbClr val="A2A3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647220" y="2247180"/>
            <a:ext cx="0" cy="358589"/>
          </a:xfrm>
          <a:prstGeom prst="line">
            <a:avLst/>
          </a:prstGeom>
          <a:ln>
            <a:solidFill>
              <a:srgbClr val="A2A3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2058" y="1853204"/>
            <a:ext cx="81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2013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2891126" y="1862907"/>
            <a:ext cx="67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2014</a:t>
            </a:r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5557368" y="1883086"/>
            <a:ext cx="81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2015</a:t>
            </a:r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8238782" y="1883086"/>
            <a:ext cx="81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 2016</a:t>
            </a:r>
            <a:endParaRPr lang="en-CA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502030" y="2426472"/>
            <a:ext cx="2722286" cy="0"/>
          </a:xfrm>
          <a:prstGeom prst="line">
            <a:avLst/>
          </a:prstGeom>
          <a:ln>
            <a:solidFill>
              <a:srgbClr val="A2A3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19952" y="3040548"/>
            <a:ext cx="1243107" cy="844166"/>
          </a:xfrm>
          <a:prstGeom prst="rect">
            <a:avLst/>
          </a:prstGeom>
          <a:solidFill>
            <a:srgbClr val="00A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/>
              <a:t>Open </a:t>
            </a:r>
            <a:r>
              <a:rPr lang="en-CA" sz="1600" dirty="0" smtClean="0"/>
              <a:t>4 corporate locations</a:t>
            </a:r>
            <a:endParaRPr lang="en-CA" sz="1600" dirty="0"/>
          </a:p>
        </p:txBody>
      </p:sp>
      <p:sp>
        <p:nvSpPr>
          <p:cNvPr id="50" name="Rectangle 49"/>
          <p:cNvSpPr/>
          <p:nvPr/>
        </p:nvSpPr>
        <p:spPr>
          <a:xfrm>
            <a:off x="3422480" y="3040550"/>
            <a:ext cx="2419520" cy="844164"/>
          </a:xfrm>
          <a:prstGeom prst="rect">
            <a:avLst/>
          </a:prstGeom>
          <a:solidFill>
            <a:srgbClr val="89C7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/>
              <a:t>Establish </a:t>
            </a:r>
            <a:r>
              <a:rPr lang="en-CA" sz="1600" dirty="0" smtClean="0"/>
              <a:t>30 US franchisees</a:t>
            </a:r>
            <a:endParaRPr lang="en-CA" sz="1600" dirty="0"/>
          </a:p>
        </p:txBody>
      </p:sp>
      <p:sp>
        <p:nvSpPr>
          <p:cNvPr id="51" name="Rectangle 50"/>
          <p:cNvSpPr/>
          <p:nvPr/>
        </p:nvSpPr>
        <p:spPr>
          <a:xfrm>
            <a:off x="6096000" y="3040550"/>
            <a:ext cx="2551220" cy="844164"/>
          </a:xfrm>
          <a:prstGeom prst="rect">
            <a:avLst/>
          </a:prstGeom>
          <a:solidFill>
            <a:srgbClr val="89C7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Establish 30 US franchisees</a:t>
            </a:r>
            <a:endParaRPr lang="en-CA" sz="1600" dirty="0"/>
          </a:p>
        </p:txBody>
      </p:sp>
      <p:sp>
        <p:nvSpPr>
          <p:cNvPr id="52" name="Rectangle 51"/>
          <p:cNvSpPr/>
          <p:nvPr/>
        </p:nvSpPr>
        <p:spPr>
          <a:xfrm>
            <a:off x="1912472" y="3040548"/>
            <a:ext cx="1311844" cy="844164"/>
          </a:xfrm>
          <a:prstGeom prst="rect">
            <a:avLst/>
          </a:prstGeom>
          <a:solidFill>
            <a:srgbClr val="89C7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/>
              <a:t>Establish first 16 US franchisee’s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950321" y="2256146"/>
            <a:ext cx="0" cy="358589"/>
          </a:xfrm>
          <a:prstGeom prst="line">
            <a:avLst/>
          </a:prstGeom>
          <a:ln>
            <a:solidFill>
              <a:srgbClr val="A2A3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24316" y="2426472"/>
            <a:ext cx="2722286" cy="0"/>
          </a:xfrm>
          <a:prstGeom prst="line">
            <a:avLst/>
          </a:prstGeom>
          <a:ln>
            <a:solidFill>
              <a:srgbClr val="A2A3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924934" y="2426472"/>
            <a:ext cx="2722286" cy="0"/>
          </a:xfrm>
          <a:prstGeom prst="line">
            <a:avLst/>
          </a:prstGeom>
          <a:ln>
            <a:solidFill>
              <a:srgbClr val="A2A3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19952" y="4059574"/>
            <a:ext cx="5322048" cy="841140"/>
          </a:xfrm>
          <a:prstGeom prst="rect">
            <a:avLst/>
          </a:prstGeom>
          <a:solidFill>
            <a:srgbClr val="00A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Marketing for corporate locations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912472" y="5045693"/>
            <a:ext cx="6734204" cy="844164"/>
          </a:xfrm>
          <a:prstGeom prst="rect">
            <a:avLst/>
          </a:prstGeom>
          <a:solidFill>
            <a:srgbClr val="89C7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Marketing for franchise locations</a:t>
            </a:r>
            <a:endParaRPr lang="en-C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372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evron 13"/>
          <p:cNvSpPr/>
          <p:nvPr/>
        </p:nvSpPr>
        <p:spPr>
          <a:xfrm>
            <a:off x="950253" y="4653280"/>
            <a:ext cx="3515360" cy="1209040"/>
          </a:xfrm>
          <a:prstGeom prst="chevron">
            <a:avLst/>
          </a:prstGeom>
          <a:solidFill>
            <a:srgbClr val="00A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dirty="0"/>
              <a:t>Establish </a:t>
            </a:r>
            <a:r>
              <a:rPr lang="en-CA" dirty="0" smtClean="0"/>
              <a:t>brand dominance through community marketing</a:t>
            </a:r>
            <a:endParaRPr lang="en-CA" dirty="0"/>
          </a:p>
        </p:txBody>
      </p:sp>
      <p:sp>
        <p:nvSpPr>
          <p:cNvPr id="16" name="Chevron 15"/>
          <p:cNvSpPr/>
          <p:nvPr/>
        </p:nvSpPr>
        <p:spPr>
          <a:xfrm>
            <a:off x="950253" y="3261360"/>
            <a:ext cx="3515360" cy="1209040"/>
          </a:xfrm>
          <a:prstGeom prst="chevron">
            <a:avLst/>
          </a:prstGeom>
          <a:solidFill>
            <a:srgbClr val="00A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dirty="0" smtClean="0"/>
              <a:t>Expand from flagship </a:t>
            </a:r>
            <a:r>
              <a:rPr lang="en-CA" dirty="0"/>
              <a:t>locations through a  franchise model</a:t>
            </a:r>
          </a:p>
        </p:txBody>
      </p:sp>
      <p:sp>
        <p:nvSpPr>
          <p:cNvPr id="17" name="Chevron 16"/>
          <p:cNvSpPr/>
          <p:nvPr/>
        </p:nvSpPr>
        <p:spPr>
          <a:xfrm>
            <a:off x="950253" y="1879600"/>
            <a:ext cx="3515360" cy="1209040"/>
          </a:xfrm>
          <a:prstGeom prst="chevron">
            <a:avLst/>
          </a:prstGeom>
          <a:solidFill>
            <a:srgbClr val="00A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Initiate US </a:t>
            </a:r>
            <a:r>
              <a:rPr lang="en-CA" dirty="0"/>
              <a:t>expansion </a:t>
            </a:r>
            <a:r>
              <a:rPr lang="en-CA" dirty="0" smtClean="0"/>
              <a:t>with </a:t>
            </a:r>
            <a:r>
              <a:rPr lang="en-CA" dirty="0"/>
              <a:t>4 flagship corporate </a:t>
            </a:r>
            <a:r>
              <a:rPr lang="en-CA" dirty="0" smtClean="0"/>
              <a:t>locations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5537189" y="3220720"/>
            <a:ext cx="3149611" cy="1391920"/>
          </a:xfrm>
          <a:prstGeom prst="rect">
            <a:avLst/>
          </a:prstGeom>
          <a:solidFill>
            <a:srgbClr val="89C735"/>
          </a:solidFill>
          <a:ln>
            <a:solidFill>
              <a:srgbClr val="89C7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Dominance of North American moving box market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 rot="10800000">
            <a:off x="4838432" y="1879598"/>
            <a:ext cx="389467" cy="3982721"/>
          </a:xfrm>
          <a:prstGeom prst="leftBrace">
            <a:avLst/>
          </a:prstGeom>
          <a:noFill/>
          <a:ln>
            <a:solidFill>
              <a:srgbClr val="A2A3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47546" y="6431583"/>
            <a:ext cx="2133600" cy="365125"/>
          </a:xfrm>
        </p:spPr>
        <p:txBody>
          <a:bodyPr/>
          <a:lstStyle/>
          <a:p>
            <a:fld id="{CA18955D-5DFA-7145-804F-8D560359149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4518"/>
            <a:ext cx="6773333" cy="1143000"/>
          </a:xfrm>
        </p:spPr>
        <p:txBody>
          <a:bodyPr anchor="ctr">
            <a:noAutofit/>
          </a:bodyPr>
          <a:lstStyle/>
          <a:p>
            <a:r>
              <a:rPr lang="en-US" sz="2500" dirty="0" smtClean="0"/>
              <a:t>FROGBOX aggressive US expansion strategy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15599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evron 13"/>
          <p:cNvSpPr/>
          <p:nvPr/>
        </p:nvSpPr>
        <p:spPr>
          <a:xfrm>
            <a:off x="950253" y="4653280"/>
            <a:ext cx="3515360" cy="1209040"/>
          </a:xfrm>
          <a:prstGeom prst="chevron">
            <a:avLst/>
          </a:prstGeom>
          <a:solidFill>
            <a:srgbClr val="00A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dirty="0"/>
              <a:t>Establish </a:t>
            </a:r>
            <a:r>
              <a:rPr lang="en-CA" dirty="0" smtClean="0"/>
              <a:t>brand dominance through community marketing</a:t>
            </a:r>
            <a:endParaRPr lang="en-CA" dirty="0"/>
          </a:p>
        </p:txBody>
      </p:sp>
      <p:sp>
        <p:nvSpPr>
          <p:cNvPr id="16" name="Chevron 15"/>
          <p:cNvSpPr/>
          <p:nvPr/>
        </p:nvSpPr>
        <p:spPr>
          <a:xfrm>
            <a:off x="950253" y="3261360"/>
            <a:ext cx="3515360" cy="1209040"/>
          </a:xfrm>
          <a:prstGeom prst="chevron">
            <a:avLst/>
          </a:prstGeom>
          <a:solidFill>
            <a:srgbClr val="00A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dirty="0" smtClean="0"/>
              <a:t>Expand from flagship </a:t>
            </a:r>
            <a:r>
              <a:rPr lang="en-CA" dirty="0"/>
              <a:t>locations through a  franchise model</a:t>
            </a:r>
          </a:p>
        </p:txBody>
      </p:sp>
      <p:sp>
        <p:nvSpPr>
          <p:cNvPr id="17" name="Chevron 16"/>
          <p:cNvSpPr/>
          <p:nvPr/>
        </p:nvSpPr>
        <p:spPr>
          <a:xfrm>
            <a:off x="950253" y="1879600"/>
            <a:ext cx="3515360" cy="1209040"/>
          </a:xfrm>
          <a:prstGeom prst="chevron">
            <a:avLst/>
          </a:prstGeom>
          <a:solidFill>
            <a:srgbClr val="00A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Initiate US </a:t>
            </a:r>
            <a:r>
              <a:rPr lang="en-CA" dirty="0"/>
              <a:t>expansion </a:t>
            </a:r>
            <a:r>
              <a:rPr lang="en-CA" dirty="0" smtClean="0"/>
              <a:t>with </a:t>
            </a:r>
            <a:r>
              <a:rPr lang="en-CA" dirty="0"/>
              <a:t>4 flagship corporate </a:t>
            </a:r>
            <a:r>
              <a:rPr lang="en-CA" dirty="0" smtClean="0"/>
              <a:t>locations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262964" y="3146313"/>
            <a:ext cx="4381231" cy="293265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13256" y="1879600"/>
            <a:ext cx="3423920" cy="1708160"/>
          </a:xfrm>
          <a:prstGeom prst="rect">
            <a:avLst/>
          </a:prstGeom>
          <a:solidFill>
            <a:srgbClr val="89C735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Risk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Difficult to find experienced employees that are invested in the success of the business and franchise expansion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3256" y="3863829"/>
            <a:ext cx="3423920" cy="1400383"/>
          </a:xfrm>
          <a:prstGeom prst="rect">
            <a:avLst/>
          </a:prstGeom>
          <a:solidFill>
            <a:srgbClr val="00A4C8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Mitigation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Offer incentive based compensation for meeting corporate benchmarks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47546" y="6431583"/>
            <a:ext cx="2133600" cy="365125"/>
          </a:xfrm>
        </p:spPr>
        <p:txBody>
          <a:bodyPr/>
          <a:lstStyle/>
          <a:p>
            <a:fld id="{CA18955D-5DFA-7145-804F-8D560359149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14518"/>
            <a:ext cx="67733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A4C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smtClean="0"/>
              <a:t>FROGBOX aggressive US expansion strategy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07431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evron 13"/>
          <p:cNvSpPr/>
          <p:nvPr/>
        </p:nvSpPr>
        <p:spPr>
          <a:xfrm>
            <a:off x="950253" y="4653280"/>
            <a:ext cx="3515360" cy="1209040"/>
          </a:xfrm>
          <a:prstGeom prst="chevron">
            <a:avLst/>
          </a:prstGeom>
          <a:solidFill>
            <a:srgbClr val="00A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dirty="0"/>
              <a:t>Establish </a:t>
            </a:r>
            <a:r>
              <a:rPr lang="en-CA" dirty="0" smtClean="0"/>
              <a:t>brand dominance through community marketing</a:t>
            </a:r>
            <a:endParaRPr lang="en-CA" dirty="0"/>
          </a:p>
        </p:txBody>
      </p:sp>
      <p:sp>
        <p:nvSpPr>
          <p:cNvPr id="16" name="Chevron 15"/>
          <p:cNvSpPr/>
          <p:nvPr/>
        </p:nvSpPr>
        <p:spPr>
          <a:xfrm>
            <a:off x="950253" y="3261360"/>
            <a:ext cx="3515360" cy="1209040"/>
          </a:xfrm>
          <a:prstGeom prst="chevron">
            <a:avLst/>
          </a:prstGeom>
          <a:solidFill>
            <a:srgbClr val="00A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dirty="0" smtClean="0"/>
              <a:t>Expand from flagship </a:t>
            </a:r>
            <a:r>
              <a:rPr lang="en-CA" dirty="0"/>
              <a:t>locations through a  franchise model</a:t>
            </a:r>
          </a:p>
        </p:txBody>
      </p:sp>
      <p:sp>
        <p:nvSpPr>
          <p:cNvPr id="17" name="Chevron 16"/>
          <p:cNvSpPr/>
          <p:nvPr/>
        </p:nvSpPr>
        <p:spPr>
          <a:xfrm>
            <a:off x="950253" y="1879600"/>
            <a:ext cx="3515360" cy="1209040"/>
          </a:xfrm>
          <a:prstGeom prst="chevron">
            <a:avLst/>
          </a:prstGeom>
          <a:solidFill>
            <a:srgbClr val="00A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Initiate US </a:t>
            </a:r>
            <a:r>
              <a:rPr lang="en-CA" dirty="0"/>
              <a:t>expansion </a:t>
            </a:r>
            <a:r>
              <a:rPr lang="en-CA" dirty="0" smtClean="0"/>
              <a:t>with </a:t>
            </a:r>
            <a:r>
              <a:rPr lang="en-CA" dirty="0"/>
              <a:t>4 flagship corporate </a:t>
            </a:r>
            <a:r>
              <a:rPr lang="en-CA" dirty="0" smtClean="0"/>
              <a:t>locations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262964" y="4470399"/>
            <a:ext cx="4381231" cy="16085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2964" y="1822226"/>
            <a:ext cx="4381231" cy="132408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13256" y="2043941"/>
            <a:ext cx="3423920" cy="1708160"/>
          </a:xfrm>
          <a:prstGeom prst="rect">
            <a:avLst/>
          </a:prstGeom>
          <a:solidFill>
            <a:srgbClr val="89C735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Risk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Franchisees develop us and them mentality because corporate stores have best territory and high profits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3256" y="3968377"/>
            <a:ext cx="3423920" cy="1400383"/>
          </a:xfrm>
          <a:prstGeom prst="rect">
            <a:avLst/>
          </a:prstGeom>
          <a:solidFill>
            <a:srgbClr val="00A4C8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Mitigation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Phase out corporate flagship locations and allow franchisees to enter territory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47546" y="6431583"/>
            <a:ext cx="2133600" cy="365125"/>
          </a:xfrm>
        </p:spPr>
        <p:txBody>
          <a:bodyPr/>
          <a:lstStyle/>
          <a:p>
            <a:fld id="{CA18955D-5DFA-7145-804F-8D560359149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14518"/>
            <a:ext cx="6773333" cy="1143000"/>
          </a:xfrm>
        </p:spPr>
        <p:txBody>
          <a:bodyPr anchor="ctr">
            <a:noAutofit/>
          </a:bodyPr>
          <a:lstStyle/>
          <a:p>
            <a:r>
              <a:rPr lang="en-US" sz="2500" dirty="0" smtClean="0"/>
              <a:t>FROGBOX aggressive US expansion strategy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3716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evron 13"/>
          <p:cNvSpPr/>
          <p:nvPr/>
        </p:nvSpPr>
        <p:spPr>
          <a:xfrm>
            <a:off x="950253" y="4653280"/>
            <a:ext cx="3515360" cy="1209040"/>
          </a:xfrm>
          <a:prstGeom prst="chevron">
            <a:avLst/>
          </a:prstGeom>
          <a:solidFill>
            <a:srgbClr val="00A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dirty="0"/>
              <a:t>Establish </a:t>
            </a:r>
            <a:r>
              <a:rPr lang="en-CA" dirty="0" smtClean="0"/>
              <a:t>brand dominance through community marketing</a:t>
            </a:r>
            <a:endParaRPr lang="en-CA" dirty="0"/>
          </a:p>
        </p:txBody>
      </p:sp>
      <p:sp>
        <p:nvSpPr>
          <p:cNvPr id="16" name="Chevron 15"/>
          <p:cNvSpPr/>
          <p:nvPr/>
        </p:nvSpPr>
        <p:spPr>
          <a:xfrm>
            <a:off x="950253" y="3261360"/>
            <a:ext cx="3515360" cy="1209040"/>
          </a:xfrm>
          <a:prstGeom prst="chevron">
            <a:avLst/>
          </a:prstGeom>
          <a:solidFill>
            <a:srgbClr val="00A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dirty="0" smtClean="0"/>
              <a:t>Expand from flagship </a:t>
            </a:r>
            <a:r>
              <a:rPr lang="en-CA" dirty="0"/>
              <a:t>locations through a  franchise model</a:t>
            </a:r>
          </a:p>
        </p:txBody>
      </p:sp>
      <p:sp>
        <p:nvSpPr>
          <p:cNvPr id="17" name="Chevron 16"/>
          <p:cNvSpPr/>
          <p:nvPr/>
        </p:nvSpPr>
        <p:spPr>
          <a:xfrm>
            <a:off x="950253" y="1879600"/>
            <a:ext cx="3515360" cy="1209040"/>
          </a:xfrm>
          <a:prstGeom prst="chevron">
            <a:avLst/>
          </a:prstGeom>
          <a:solidFill>
            <a:srgbClr val="00A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Initiate US </a:t>
            </a:r>
            <a:r>
              <a:rPr lang="en-CA" dirty="0"/>
              <a:t>expansion </a:t>
            </a:r>
            <a:r>
              <a:rPr lang="en-CA" dirty="0" smtClean="0"/>
              <a:t>with </a:t>
            </a:r>
            <a:r>
              <a:rPr lang="en-CA" dirty="0"/>
              <a:t>4 flagship corporate </a:t>
            </a:r>
            <a:r>
              <a:rPr lang="en-CA" dirty="0" smtClean="0"/>
              <a:t>locations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262964" y="1814157"/>
            <a:ext cx="4381231" cy="271600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13256" y="3065911"/>
            <a:ext cx="3423920" cy="1092607"/>
          </a:xfrm>
          <a:prstGeom prst="rect">
            <a:avLst/>
          </a:prstGeom>
          <a:solidFill>
            <a:srgbClr val="89C735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Risk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Marketing tactic fails to attract quality franchisees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3256" y="4479356"/>
            <a:ext cx="3423920" cy="1092607"/>
          </a:xfrm>
          <a:prstGeom prst="rect">
            <a:avLst/>
          </a:prstGeom>
          <a:solidFill>
            <a:srgbClr val="00A4C8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Mitigation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Engage a master franchisee to build franchise network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47546" y="6431583"/>
            <a:ext cx="2133600" cy="365125"/>
          </a:xfrm>
        </p:spPr>
        <p:txBody>
          <a:bodyPr/>
          <a:lstStyle/>
          <a:p>
            <a:fld id="{CA18955D-5DFA-7145-804F-8D560359149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14518"/>
            <a:ext cx="67733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A4C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smtClean="0"/>
              <a:t>FROGBOX aggressive US expansion strategy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050460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342"/>
            <a:ext cx="6773333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 Summary we recommend that FROGBOX aggressively expands to the US to maximize North American market share</a:t>
            </a:r>
            <a:endParaRPr lang="en-US" sz="2800" dirty="0"/>
          </a:p>
        </p:txBody>
      </p:sp>
      <p:sp>
        <p:nvSpPr>
          <p:cNvPr id="14" name="Chevron 13"/>
          <p:cNvSpPr/>
          <p:nvPr/>
        </p:nvSpPr>
        <p:spPr>
          <a:xfrm>
            <a:off x="950253" y="4653280"/>
            <a:ext cx="3515360" cy="1209040"/>
          </a:xfrm>
          <a:prstGeom prst="chevron">
            <a:avLst/>
          </a:prstGeom>
          <a:solidFill>
            <a:srgbClr val="00A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dirty="0"/>
              <a:t>Establish </a:t>
            </a:r>
            <a:r>
              <a:rPr lang="en-CA" dirty="0" smtClean="0"/>
              <a:t>brand dominance through community marketing</a:t>
            </a:r>
            <a:endParaRPr lang="en-CA" dirty="0"/>
          </a:p>
        </p:txBody>
      </p:sp>
      <p:sp>
        <p:nvSpPr>
          <p:cNvPr id="16" name="Chevron 15"/>
          <p:cNvSpPr/>
          <p:nvPr/>
        </p:nvSpPr>
        <p:spPr>
          <a:xfrm>
            <a:off x="950253" y="3261360"/>
            <a:ext cx="3515360" cy="1209040"/>
          </a:xfrm>
          <a:prstGeom prst="chevron">
            <a:avLst/>
          </a:prstGeom>
          <a:solidFill>
            <a:srgbClr val="00A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dirty="0" smtClean="0"/>
              <a:t>Expand from flagship </a:t>
            </a:r>
            <a:r>
              <a:rPr lang="en-CA" dirty="0"/>
              <a:t>locations through a  franchise model</a:t>
            </a:r>
          </a:p>
        </p:txBody>
      </p:sp>
      <p:sp>
        <p:nvSpPr>
          <p:cNvPr id="17" name="Chevron 16"/>
          <p:cNvSpPr/>
          <p:nvPr/>
        </p:nvSpPr>
        <p:spPr>
          <a:xfrm>
            <a:off x="950253" y="1879600"/>
            <a:ext cx="3515360" cy="1209040"/>
          </a:xfrm>
          <a:prstGeom prst="chevron">
            <a:avLst/>
          </a:prstGeom>
          <a:solidFill>
            <a:srgbClr val="00A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Initiate US </a:t>
            </a:r>
            <a:r>
              <a:rPr lang="en-CA" dirty="0"/>
              <a:t>expansion </a:t>
            </a:r>
            <a:r>
              <a:rPr lang="en-CA" dirty="0" smtClean="0"/>
              <a:t>with </a:t>
            </a:r>
            <a:r>
              <a:rPr lang="en-CA" dirty="0"/>
              <a:t>4 flagship corporate </a:t>
            </a:r>
            <a:r>
              <a:rPr lang="en-CA" dirty="0" smtClean="0"/>
              <a:t>locations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5537189" y="3220720"/>
            <a:ext cx="3149611" cy="1391920"/>
          </a:xfrm>
          <a:prstGeom prst="rect">
            <a:avLst/>
          </a:prstGeom>
          <a:solidFill>
            <a:srgbClr val="89C735"/>
          </a:solidFill>
          <a:ln>
            <a:solidFill>
              <a:srgbClr val="89C7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Dominance of North American moving box market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 rot="10800000">
            <a:off x="4838432" y="1879598"/>
            <a:ext cx="389467" cy="3982721"/>
          </a:xfrm>
          <a:prstGeom prst="leftBrace">
            <a:avLst/>
          </a:prstGeom>
          <a:noFill/>
          <a:ln>
            <a:solidFill>
              <a:srgbClr val="A2A3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47546" y="6431583"/>
            <a:ext cx="2133600" cy="365125"/>
          </a:xfrm>
        </p:spPr>
        <p:txBody>
          <a:bodyPr/>
          <a:lstStyle/>
          <a:p>
            <a:fld id="{CA18955D-5DFA-7145-804F-8D560359149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15503"/>
            <a:ext cx="7772400" cy="14700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89C735"/>
                </a:solidFill>
              </a:rPr>
              <a:t>Thank </a:t>
            </a:r>
            <a:r>
              <a:rPr lang="en-US" dirty="0">
                <a:solidFill>
                  <a:srgbClr val="00A4C8"/>
                </a:solidFill>
              </a:rPr>
              <a:t>y</a:t>
            </a:r>
            <a:r>
              <a:rPr lang="en-US" dirty="0" smtClean="0">
                <a:solidFill>
                  <a:srgbClr val="00A4C8"/>
                </a:solidFill>
              </a:rPr>
              <a:t>ou</a:t>
            </a:r>
            <a:endParaRPr lang="en-US" dirty="0">
              <a:solidFill>
                <a:srgbClr val="00A4C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3158" y="29811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37329"/>
          </a:xfrm>
          <a:prstGeom prst="rect">
            <a:avLst/>
          </a:prstGeom>
          <a:solidFill>
            <a:srgbClr val="89C7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920671"/>
            <a:ext cx="9144000" cy="937329"/>
          </a:xfrm>
          <a:prstGeom prst="rect">
            <a:avLst/>
          </a:prstGeom>
          <a:solidFill>
            <a:srgbClr val="89C7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6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3779"/>
            <a:ext cx="4128168" cy="52760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89C735"/>
                </a:solidFill>
              </a:rPr>
              <a:t>Why an expansion </a:t>
            </a:r>
            <a:r>
              <a:rPr lang="en-US" sz="2000" dirty="0">
                <a:solidFill>
                  <a:srgbClr val="89C735"/>
                </a:solidFill>
              </a:rPr>
              <a:t>s</a:t>
            </a:r>
            <a:r>
              <a:rPr lang="en-US" sz="2000" dirty="0" smtClean="0">
                <a:solidFill>
                  <a:srgbClr val="89C735"/>
                </a:solidFill>
              </a:rPr>
              <a:t>trategy?</a:t>
            </a:r>
            <a:endParaRPr lang="en-US" sz="2000" dirty="0">
              <a:solidFill>
                <a:srgbClr val="89C735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US </a:t>
            </a:r>
            <a:r>
              <a:rPr lang="en-US" sz="2000" dirty="0"/>
              <a:t>c</a:t>
            </a:r>
            <a:r>
              <a:rPr lang="en-US" sz="2000" dirty="0" smtClean="0"/>
              <a:t>ompetitive analysis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Specifics of expansion strategy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Expansion city criteria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Mixed franchising (corporate, franchise, both?)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US franchise statistics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>
              <a:solidFill>
                <a:srgbClr val="89C735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89C735"/>
                </a:solidFill>
              </a:rPr>
              <a:t>Growth &amp; penetrance </a:t>
            </a:r>
            <a:r>
              <a:rPr lang="en-US" sz="2000" dirty="0">
                <a:solidFill>
                  <a:srgbClr val="89C735"/>
                </a:solidFill>
              </a:rPr>
              <a:t>m</a:t>
            </a:r>
            <a:r>
              <a:rPr lang="en-US" sz="2000" dirty="0" smtClean="0">
                <a:solidFill>
                  <a:srgbClr val="89C735"/>
                </a:solidFill>
              </a:rPr>
              <a:t>odeling</a:t>
            </a:r>
            <a:endParaRPr lang="en-US" sz="2000" dirty="0">
              <a:solidFill>
                <a:srgbClr val="89C735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Modeling with Vancouver data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Housing turn-over in the US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>
              <a:solidFill>
                <a:srgbClr val="89C735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89C735"/>
                </a:solidFill>
              </a:rPr>
              <a:t>Financial modeling</a:t>
            </a:r>
            <a:endParaRPr lang="en-US" sz="2000" dirty="0">
              <a:solidFill>
                <a:srgbClr val="89C735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Start-up costs for corporate stores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Calculating revenue &amp; profit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Regular operating expenses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Cash-flow analysis for </a:t>
            </a:r>
            <a:r>
              <a:rPr lang="en-US" sz="2000" dirty="0" smtClean="0"/>
              <a:t>a typical </a:t>
            </a:r>
            <a:r>
              <a:rPr lang="en-US" sz="2000" dirty="0"/>
              <a:t>FROGBOX </a:t>
            </a:r>
            <a:r>
              <a:rPr lang="en-US" sz="2000" dirty="0" smtClean="0"/>
              <a:t>franchise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6797" y="1053779"/>
            <a:ext cx="4128168" cy="5276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89C735"/>
                </a:solidFill>
              </a:rPr>
              <a:t>Other </a:t>
            </a:r>
            <a:r>
              <a:rPr lang="en-US" sz="2000" dirty="0" smtClean="0">
                <a:solidFill>
                  <a:srgbClr val="89C735"/>
                </a:solidFill>
              </a:rPr>
              <a:t>potential strategies &amp; initiatives</a:t>
            </a:r>
            <a:endParaRPr lang="en-US" sz="2000" dirty="0">
              <a:solidFill>
                <a:srgbClr val="89C735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smtClean="0"/>
              <a:t>Canadian </a:t>
            </a:r>
            <a:r>
              <a:rPr lang="en-US" sz="2000" dirty="0" smtClean="0"/>
              <a:t>expansion strategy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Commercial expansion strategy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Business </a:t>
            </a:r>
            <a:r>
              <a:rPr lang="en-US" sz="2000" dirty="0"/>
              <a:t>partnerships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Seasonal price adjustments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Reduce operating expenses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Prepayment option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2000" dirty="0" smtClean="0">
              <a:solidFill>
                <a:srgbClr val="89C735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89C735"/>
                </a:solidFill>
              </a:rPr>
              <a:t>Long-term strategies</a:t>
            </a:r>
            <a:endParaRPr lang="en-US" sz="2000" dirty="0">
              <a:solidFill>
                <a:srgbClr val="89C735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International expansion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Exit strategies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Financing growth strategies &amp; IPO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Follow the ZipCar model?</a:t>
            </a:r>
            <a:endParaRPr lang="en-US" dirty="0" smtClean="0"/>
          </a:p>
          <a:p>
            <a:pPr marL="0" indent="0">
              <a:buFont typeface="Arial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5300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342"/>
            <a:ext cx="6773333" cy="1143000"/>
          </a:xfrm>
        </p:spPr>
        <p:txBody>
          <a:bodyPr>
            <a:noAutofit/>
          </a:bodyPr>
          <a:lstStyle/>
          <a:p>
            <a:r>
              <a:rPr lang="en-US" sz="2500" dirty="0" smtClean="0"/>
              <a:t>We recommend that FROGBOX aggressively expands to the US to maximize North American market share</a:t>
            </a:r>
            <a:endParaRPr lang="en-US" sz="2500" dirty="0"/>
          </a:p>
        </p:txBody>
      </p:sp>
      <p:sp>
        <p:nvSpPr>
          <p:cNvPr id="14" name="Chevron 13"/>
          <p:cNvSpPr/>
          <p:nvPr/>
        </p:nvSpPr>
        <p:spPr>
          <a:xfrm>
            <a:off x="950253" y="4653280"/>
            <a:ext cx="3515360" cy="1209040"/>
          </a:xfrm>
          <a:prstGeom prst="chevron">
            <a:avLst/>
          </a:prstGeom>
          <a:solidFill>
            <a:srgbClr val="00A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dirty="0"/>
              <a:t>Establish </a:t>
            </a:r>
            <a:r>
              <a:rPr lang="en-CA" dirty="0" smtClean="0"/>
              <a:t>brand dominance through community marketing</a:t>
            </a:r>
            <a:endParaRPr lang="en-CA" dirty="0"/>
          </a:p>
        </p:txBody>
      </p:sp>
      <p:sp>
        <p:nvSpPr>
          <p:cNvPr id="16" name="Chevron 15"/>
          <p:cNvSpPr/>
          <p:nvPr/>
        </p:nvSpPr>
        <p:spPr>
          <a:xfrm>
            <a:off x="950253" y="3261360"/>
            <a:ext cx="3515360" cy="1209040"/>
          </a:xfrm>
          <a:prstGeom prst="chevron">
            <a:avLst/>
          </a:prstGeom>
          <a:solidFill>
            <a:srgbClr val="00A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dirty="0" smtClean="0"/>
              <a:t>Expand from flagship </a:t>
            </a:r>
            <a:r>
              <a:rPr lang="en-CA" dirty="0"/>
              <a:t>locations through a  franchise model</a:t>
            </a:r>
          </a:p>
        </p:txBody>
      </p:sp>
      <p:sp>
        <p:nvSpPr>
          <p:cNvPr id="17" name="Chevron 16"/>
          <p:cNvSpPr/>
          <p:nvPr/>
        </p:nvSpPr>
        <p:spPr>
          <a:xfrm>
            <a:off x="950253" y="1879600"/>
            <a:ext cx="3515360" cy="1209040"/>
          </a:xfrm>
          <a:prstGeom prst="chevron">
            <a:avLst/>
          </a:prstGeom>
          <a:solidFill>
            <a:srgbClr val="00A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Initiate US </a:t>
            </a:r>
            <a:r>
              <a:rPr lang="en-CA" dirty="0"/>
              <a:t>expansion </a:t>
            </a:r>
            <a:r>
              <a:rPr lang="en-CA" dirty="0" smtClean="0"/>
              <a:t>with </a:t>
            </a:r>
            <a:r>
              <a:rPr lang="en-CA" dirty="0"/>
              <a:t>4 flagship corporate </a:t>
            </a:r>
            <a:r>
              <a:rPr lang="en-CA" dirty="0" smtClean="0"/>
              <a:t>locations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5537189" y="3220720"/>
            <a:ext cx="3149611" cy="1391920"/>
          </a:xfrm>
          <a:prstGeom prst="rect">
            <a:avLst/>
          </a:prstGeom>
          <a:solidFill>
            <a:srgbClr val="89C735"/>
          </a:solidFill>
          <a:ln>
            <a:solidFill>
              <a:srgbClr val="89C7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Dominance of North American moving box market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 rot="10800000">
            <a:off x="4838432" y="1879598"/>
            <a:ext cx="389467" cy="3982721"/>
          </a:xfrm>
          <a:prstGeom prst="leftBrace">
            <a:avLst/>
          </a:prstGeom>
          <a:noFill/>
          <a:ln>
            <a:solidFill>
              <a:srgbClr val="A2A3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47546" y="6431583"/>
            <a:ext cx="2133600" cy="365125"/>
          </a:xfrm>
        </p:spPr>
        <p:txBody>
          <a:bodyPr/>
          <a:lstStyle/>
          <a:p>
            <a:fld id="{CA18955D-5DFA-7145-804F-8D560359149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68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3779"/>
            <a:ext cx="4128168" cy="52760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89C735"/>
                </a:solidFill>
              </a:rPr>
              <a:t>Why an expansion </a:t>
            </a:r>
            <a:r>
              <a:rPr lang="en-US" sz="2000" dirty="0">
                <a:solidFill>
                  <a:srgbClr val="89C735"/>
                </a:solidFill>
              </a:rPr>
              <a:t>s</a:t>
            </a:r>
            <a:r>
              <a:rPr lang="en-US" sz="2000" dirty="0" smtClean="0">
                <a:solidFill>
                  <a:srgbClr val="89C735"/>
                </a:solidFill>
              </a:rPr>
              <a:t>trategy?</a:t>
            </a:r>
            <a:endParaRPr lang="en-US" sz="2000" dirty="0">
              <a:solidFill>
                <a:srgbClr val="89C735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US </a:t>
            </a:r>
            <a:r>
              <a:rPr lang="en-US" sz="2000" dirty="0"/>
              <a:t>c</a:t>
            </a:r>
            <a:r>
              <a:rPr lang="en-US" sz="2000" dirty="0" smtClean="0"/>
              <a:t>ompetitive analysis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Specifics of expansion strategy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Expansion city criteria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Mixed franchising (corporate, franchise, both?)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US franchise statistics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>
              <a:solidFill>
                <a:srgbClr val="89C735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89C735"/>
                </a:solidFill>
              </a:rPr>
              <a:t>Growth &amp; penetrance </a:t>
            </a:r>
            <a:r>
              <a:rPr lang="en-US" sz="2000" dirty="0">
                <a:solidFill>
                  <a:srgbClr val="89C735"/>
                </a:solidFill>
              </a:rPr>
              <a:t>m</a:t>
            </a:r>
            <a:r>
              <a:rPr lang="en-US" sz="2000" dirty="0" smtClean="0">
                <a:solidFill>
                  <a:srgbClr val="89C735"/>
                </a:solidFill>
              </a:rPr>
              <a:t>odeling</a:t>
            </a:r>
            <a:endParaRPr lang="en-US" sz="2000" dirty="0">
              <a:solidFill>
                <a:srgbClr val="89C735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Modeling with Vancouver data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Housing turn-over in the US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>
              <a:solidFill>
                <a:srgbClr val="89C735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89C735"/>
                </a:solidFill>
              </a:rPr>
              <a:t>Financial modeling</a:t>
            </a:r>
            <a:endParaRPr lang="en-US" sz="2000" dirty="0">
              <a:solidFill>
                <a:srgbClr val="89C735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Start-up costs for corporate stores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Calculating revenue &amp; profit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Regular operating expenses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Cash-flow analysis for </a:t>
            </a:r>
            <a:r>
              <a:rPr lang="en-US" sz="2000" dirty="0" smtClean="0"/>
              <a:t>a typical </a:t>
            </a:r>
            <a:r>
              <a:rPr lang="en-US" sz="2000" dirty="0"/>
              <a:t>FROGBOX </a:t>
            </a:r>
            <a:r>
              <a:rPr lang="en-US" sz="2000" dirty="0" smtClean="0"/>
              <a:t>franchise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6797" y="1053779"/>
            <a:ext cx="4128168" cy="5276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89C735"/>
                </a:solidFill>
              </a:rPr>
              <a:t>Other </a:t>
            </a:r>
            <a:r>
              <a:rPr lang="en-US" sz="2000" dirty="0" smtClean="0">
                <a:solidFill>
                  <a:srgbClr val="89C735"/>
                </a:solidFill>
              </a:rPr>
              <a:t>potential strategies &amp; initiatives</a:t>
            </a:r>
            <a:endParaRPr lang="en-US" sz="2000" dirty="0">
              <a:solidFill>
                <a:srgbClr val="89C735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Comparison of general options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Canadian expansion strategy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Commercial expansion strategy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Business </a:t>
            </a:r>
            <a:r>
              <a:rPr lang="en-US" sz="2000" dirty="0"/>
              <a:t>partnerships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Seasonal price adjustments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Reduce operating expenses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Prepayment option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2000" dirty="0" smtClean="0">
              <a:solidFill>
                <a:srgbClr val="89C735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89C735"/>
                </a:solidFill>
              </a:rPr>
              <a:t>Long-term strategies</a:t>
            </a:r>
            <a:endParaRPr lang="en-US" sz="2000" dirty="0">
              <a:solidFill>
                <a:srgbClr val="89C735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International expansion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Exit strategies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Financing growth strategies &amp; IPO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Follow the ZipCar model?</a:t>
            </a:r>
            <a:endParaRPr lang="en-US" dirty="0" smtClean="0"/>
          </a:p>
          <a:p>
            <a:pPr marL="0" indent="0">
              <a:buFont typeface="Arial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32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</a:t>
            </a:r>
            <a:r>
              <a:rPr lang="en-US" dirty="0"/>
              <a:t>c</a:t>
            </a:r>
            <a:r>
              <a:rPr lang="en-US" dirty="0" smtClean="0"/>
              <a:t>ompetitive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Fragmented markets – majority of businesses are single location</a:t>
            </a:r>
          </a:p>
          <a:p>
            <a:r>
              <a:rPr lang="en-US" dirty="0" smtClean="0"/>
              <a:t>Lots of competitors – we identified ~5 regional players</a:t>
            </a:r>
          </a:p>
          <a:p>
            <a:r>
              <a:rPr lang="en-US" dirty="0" smtClean="0"/>
              <a:t>Selective cities targeting strategy</a:t>
            </a:r>
          </a:p>
          <a:p>
            <a:r>
              <a:rPr lang="en-US" dirty="0" err="1" smtClean="0"/>
              <a:t>BungoBox</a:t>
            </a:r>
            <a:r>
              <a:rPr lang="en-US" dirty="0" smtClean="0"/>
              <a:t> major player in Florida and eastern seaboard – franchise + some corporate locations</a:t>
            </a:r>
            <a:endParaRPr lang="en-US" dirty="0"/>
          </a:p>
          <a:p>
            <a:r>
              <a:rPr lang="en-US" dirty="0" smtClean="0"/>
              <a:t>Target environmentally aware cities</a:t>
            </a:r>
          </a:p>
          <a:p>
            <a:r>
              <a:rPr lang="en-US" dirty="0" smtClean="0"/>
              <a:t>Growth in US housing market in the last year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1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2875"/>
            <a:ext cx="8229600" cy="48953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Franchising</a:t>
            </a:r>
            <a:endParaRPr lang="en-US" dirty="0"/>
          </a:p>
          <a:p>
            <a:r>
              <a:rPr lang="en-US" dirty="0"/>
              <a:t>Develop strict criteria for the ideal corporate store manager and for the ideal franchise </a:t>
            </a:r>
            <a:r>
              <a:rPr lang="en-US" dirty="0" smtClean="0"/>
              <a:t>owner</a:t>
            </a:r>
          </a:p>
          <a:p>
            <a:r>
              <a:rPr lang="en-US" dirty="0" smtClean="0"/>
              <a:t>Canadian PR on Dragon’s den allowed for wealth of applicants to choose from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Public relations</a:t>
            </a:r>
            <a:endParaRPr lang="en-US" dirty="0"/>
          </a:p>
          <a:p>
            <a:r>
              <a:rPr lang="en-US" dirty="0" smtClean="0"/>
              <a:t>Moving into a new spaces, especially competitive ones, requires strong brand image obtained through major marketing</a:t>
            </a:r>
          </a:p>
          <a:p>
            <a:r>
              <a:rPr lang="en-US" dirty="0" smtClean="0"/>
              <a:t>Use money from Leos award to put towards US campaign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Geographical selection</a:t>
            </a:r>
            <a:endParaRPr lang="en-US" dirty="0"/>
          </a:p>
          <a:p>
            <a:r>
              <a:rPr lang="en-US" dirty="0" smtClean="0"/>
              <a:t>Target America’s most environmentally aware cities</a:t>
            </a:r>
          </a:p>
          <a:p>
            <a:r>
              <a:rPr lang="en-US" dirty="0" smtClean="0"/>
              <a:t>Avoid Major Regional Competitors at first (Bungle Box in Florida and Eastern Seaboard)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31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4588" y="6121312"/>
            <a:ext cx="8456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http</a:t>
            </a:r>
            <a:r>
              <a:rPr lang="en-US" sz="1000" dirty="0">
                <a:solidFill>
                  <a:srgbClr val="000000"/>
                </a:solidFill>
              </a:rPr>
              <a:t>://www.theglobeandmail.com/report-on-business/small-business/sb-growth/going-global/frogbox-looks-to-leap-into-the-us/article600118/</a:t>
            </a:r>
          </a:p>
          <a:p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09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city </a:t>
            </a:r>
            <a:r>
              <a:rPr lang="en-US" dirty="0"/>
              <a:t>c</a:t>
            </a:r>
            <a:r>
              <a:rPr lang="en-US" dirty="0" smtClean="0"/>
              <a:t>riteria</a:t>
            </a:r>
            <a:endParaRPr lang="en-US" dirty="0">
              <a:solidFill>
                <a:srgbClr val="00A4C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 continue to expand methodically into the US market to grow geographical footprint (medium term 2-5 </a:t>
            </a:r>
            <a:r>
              <a:rPr lang="en-US" dirty="0" smtClean="0"/>
              <a:t>years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Regional expansion strategy: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Yr1 </a:t>
            </a:r>
            <a:r>
              <a:rPr lang="en-US" dirty="0"/>
              <a:t>West Coast; Y2 Texas + East </a:t>
            </a:r>
            <a:r>
              <a:rPr lang="en-US" dirty="0" smtClean="0"/>
              <a:t>Coast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dirty="0"/>
              <a:t>Expansion region criteria:</a:t>
            </a:r>
          </a:p>
          <a:p>
            <a:pPr lvl="2"/>
            <a:r>
              <a:rPr lang="en-US" dirty="0"/>
              <a:t>Eco-friendly city</a:t>
            </a:r>
          </a:p>
          <a:p>
            <a:pPr lvl="2"/>
            <a:r>
              <a:rPr lang="en-US" dirty="0"/>
              <a:t>Population &gt;500,000</a:t>
            </a:r>
          </a:p>
          <a:p>
            <a:pPr lvl="2"/>
            <a:r>
              <a:rPr lang="en-US" dirty="0"/>
              <a:t>We </a:t>
            </a:r>
            <a:r>
              <a:rPr lang="en-US" dirty="0" smtClean="0"/>
              <a:t>initially avoided cities </a:t>
            </a:r>
            <a:r>
              <a:rPr lang="en-US" dirty="0"/>
              <a:t>in which our major regional competitor (Bungobox) is </a:t>
            </a:r>
            <a:r>
              <a:rPr lang="en-US" dirty="0" smtClean="0"/>
              <a:t>established </a:t>
            </a:r>
            <a:r>
              <a:rPr lang="en-US" dirty="0"/>
              <a:t>– head to head competition with fragmented local businesses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45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franchising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391"/>
            <a:ext cx="8229600" cy="475615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Corporate flagship stores in major regions that manage all the franchises under them</a:t>
            </a:r>
          </a:p>
          <a:p>
            <a:r>
              <a:rPr lang="en-US" dirty="0" smtClean="0"/>
              <a:t>Experienced master </a:t>
            </a:r>
            <a:r>
              <a:rPr lang="en-US" dirty="0"/>
              <a:t>f</a:t>
            </a:r>
            <a:r>
              <a:rPr lang="en-US" dirty="0" smtClean="0"/>
              <a:t>ranchisees </a:t>
            </a:r>
          </a:p>
          <a:p>
            <a:pPr lvl="1"/>
            <a:r>
              <a:rPr lang="en-US" dirty="0" smtClean="0"/>
              <a:t>Hired to manage flagship locations </a:t>
            </a:r>
          </a:p>
          <a:p>
            <a:pPr lvl="1"/>
            <a:r>
              <a:rPr lang="en-US" dirty="0" smtClean="0"/>
              <a:t>Responsible for training and upholding franchise standards </a:t>
            </a:r>
          </a:p>
          <a:p>
            <a:pPr lvl="1"/>
            <a:r>
              <a:rPr lang="en-US" dirty="0" smtClean="0"/>
              <a:t>Given corporate profit sharing contracts as franchise growth incentives</a:t>
            </a:r>
          </a:p>
          <a:p>
            <a:r>
              <a:rPr lang="en-US" dirty="0" smtClean="0"/>
              <a:t>Benefits	</a:t>
            </a:r>
          </a:p>
          <a:p>
            <a:pPr lvl="1"/>
            <a:r>
              <a:rPr lang="en-US" dirty="0" smtClean="0"/>
              <a:t>Doesn’t require as high a startup costs</a:t>
            </a:r>
          </a:p>
          <a:p>
            <a:pPr lvl="1"/>
            <a:r>
              <a:rPr lang="en-US" dirty="0" smtClean="0"/>
              <a:t>Maintains strict criteria needed in a growing business model</a:t>
            </a:r>
          </a:p>
          <a:p>
            <a:pPr lvl="1"/>
            <a:r>
              <a:rPr lang="en-US" dirty="0" smtClean="0"/>
              <a:t>Greater profits for flagship locations, where there will be a much greater population to serve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33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7672" y="6045918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http</a:t>
            </a:r>
            <a:r>
              <a:rPr lang="en-US" sz="1000" dirty="0">
                <a:solidFill>
                  <a:srgbClr val="000000"/>
                </a:solidFill>
              </a:rPr>
              <a:t>://www.theglobeandmail.com/report-on-business/small-business/sb-growth/going-global/frogbox-looks-to-leap-into-the-us/article600118/</a:t>
            </a:r>
          </a:p>
          <a:p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73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 of new US franchises </a:t>
            </a:r>
            <a:br>
              <a:rPr lang="en-US" dirty="0" smtClean="0"/>
            </a:br>
            <a:r>
              <a:rPr lang="en-US" dirty="0" smtClean="0"/>
              <a:t>annually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01194217"/>
              </p:ext>
            </p:extLst>
          </p:nvPr>
        </p:nvGraphicFramePr>
        <p:xfrm>
          <a:off x="677333" y="1566333"/>
          <a:ext cx="7721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2949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Vancouver pilot –</a:t>
            </a:r>
            <a:br>
              <a:rPr lang="en-US" dirty="0"/>
            </a:br>
            <a:r>
              <a:rPr lang="en-US" dirty="0" smtClean="0"/>
              <a:t>extrapolating market penetrance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917" y="1375833"/>
            <a:ext cx="8498415" cy="3659343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10000"/>
              </a:lnSpc>
              <a:buAutoNum type="arabicParenR"/>
            </a:pPr>
            <a:r>
              <a:rPr lang="en-US" sz="1800" dirty="0" smtClean="0"/>
              <a:t>2008-10 growth was 753%</a:t>
            </a:r>
            <a:r>
              <a:rPr lang="en-US" sz="1800" baseline="30000" dirty="0" smtClean="0"/>
              <a:t>1</a:t>
            </a:r>
            <a:r>
              <a:rPr lang="en-US" sz="1800" dirty="0" smtClean="0"/>
              <a:t>; 2009-10 growth was 100%</a:t>
            </a:r>
            <a:r>
              <a:rPr lang="en-US" sz="1800" baseline="30000" dirty="0" smtClean="0"/>
              <a:t>2</a:t>
            </a:r>
            <a:endParaRPr lang="en-US" sz="1800" dirty="0" smtClean="0"/>
          </a:p>
          <a:p>
            <a:pPr marL="457200" indent="-457200">
              <a:lnSpc>
                <a:spcPct val="110000"/>
              </a:lnSpc>
              <a:buAutoNum type="arabicParenR"/>
            </a:pPr>
            <a:r>
              <a:rPr lang="en-US" sz="1800" dirty="0" smtClean="0"/>
              <a:t>2010 revenue was $40k/month</a:t>
            </a:r>
            <a:r>
              <a:rPr lang="en-US" sz="1800" baseline="30000" dirty="0"/>
              <a:t>2</a:t>
            </a:r>
            <a:r>
              <a:rPr lang="en-US" sz="1800" dirty="0" smtClean="0"/>
              <a:t>; therefore 2009 revenue was $20k/month</a:t>
            </a:r>
          </a:p>
          <a:p>
            <a:pPr marL="457200" indent="-457200">
              <a:lnSpc>
                <a:spcPct val="110000"/>
              </a:lnSpc>
              <a:buAutoNum type="arabicParenR"/>
            </a:pPr>
            <a:r>
              <a:rPr lang="en-US" sz="1800" dirty="0" smtClean="0"/>
              <a:t>We determined 2008 revenue to be $5312/month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	</a:t>
            </a:r>
            <a:r>
              <a:rPr lang="en-US" sz="1800" dirty="0" smtClean="0"/>
              <a:t>($40k / 753%)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 smtClean="0"/>
              <a:t>4)	 2008 FY revenue = $5312 x 12 = $63,744</a:t>
            </a:r>
            <a:endParaRPr lang="en-US" sz="18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 smtClean="0"/>
              <a:t>5) 	Assumption – based on an average move (30 boxes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, $3/box</a:t>
            </a:r>
            <a:r>
              <a:rPr lang="en-US" sz="1800" baseline="30000" dirty="0"/>
              <a:t>4</a:t>
            </a:r>
            <a:r>
              <a:rPr lang="en-US" sz="1800" dirty="0" smtClean="0"/>
              <a:t>) = 708 	“moves”</a:t>
            </a:r>
            <a:endParaRPr lang="en-US" sz="1800" dirty="0"/>
          </a:p>
          <a:p>
            <a:pPr marL="457200" indent="-457200">
              <a:lnSpc>
                <a:spcPct val="110000"/>
              </a:lnSpc>
              <a:buAutoNum type="arabicParenR" startAt="6"/>
            </a:pPr>
            <a:r>
              <a:rPr lang="en-US" sz="1800" dirty="0" smtClean="0"/>
              <a:t>Calculation </a:t>
            </a:r>
            <a:r>
              <a:rPr lang="en-US" sz="1800" dirty="0"/>
              <a:t>for total </a:t>
            </a:r>
            <a:r>
              <a:rPr lang="en-US" sz="1800" dirty="0" smtClean="0"/>
              <a:t>Vancouver moves = </a:t>
            </a:r>
            <a:r>
              <a:rPr lang="en-US" sz="1800" dirty="0"/>
              <a:t>(population)*(% movers)/ (average # of residents/</a:t>
            </a:r>
            <a:r>
              <a:rPr lang="en-US" sz="1800" dirty="0" smtClean="0"/>
              <a:t>household)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solidFill>
                  <a:srgbClr val="A2A3A4"/>
                </a:solidFill>
              </a:rPr>
              <a:t>	</a:t>
            </a:r>
            <a:r>
              <a:rPr lang="en-US" sz="1800" dirty="0" smtClean="0">
                <a:solidFill>
                  <a:srgbClr val="000000"/>
                </a:solidFill>
              </a:rPr>
              <a:t>(</a:t>
            </a:r>
            <a:r>
              <a:rPr lang="en-US" sz="1800" dirty="0" smtClean="0"/>
              <a:t>2.3M</a:t>
            </a:r>
            <a:r>
              <a:rPr lang="en-US" sz="1800" baseline="30000" dirty="0" smtClean="0"/>
              <a:t>5</a:t>
            </a:r>
            <a:r>
              <a:rPr lang="en-US" sz="1800" dirty="0" smtClean="0"/>
              <a:t> * 22%</a:t>
            </a:r>
            <a:r>
              <a:rPr lang="en-US" sz="1800" baseline="30000" dirty="0" smtClean="0"/>
              <a:t>6</a:t>
            </a:r>
            <a:r>
              <a:rPr lang="en-US" sz="1800" dirty="0" smtClean="0"/>
              <a:t>)/2.57</a:t>
            </a:r>
            <a:r>
              <a:rPr lang="en-US" sz="1800" baseline="30000" dirty="0" smtClean="0"/>
              <a:t>7</a:t>
            </a:r>
            <a:r>
              <a:rPr lang="en-US" sz="1800" dirty="0" smtClean="0"/>
              <a:t> = 196,887</a:t>
            </a:r>
            <a:endParaRPr lang="en-US" sz="1800" dirty="0"/>
          </a:p>
          <a:p>
            <a:pPr marL="457200" indent="-457200">
              <a:lnSpc>
                <a:spcPct val="110000"/>
              </a:lnSpc>
              <a:buAutoNum type="arabicParenR" startAt="7"/>
            </a:pPr>
            <a:r>
              <a:rPr lang="en-US" sz="1800" dirty="0" smtClean="0"/>
              <a:t>Market Penetrance = FROGBOX moves / total Vancouver moves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	</a:t>
            </a:r>
            <a:r>
              <a:rPr lang="en-US" sz="1800" dirty="0" smtClean="0"/>
              <a:t>= 708/ 196,887 = </a:t>
            </a:r>
            <a:r>
              <a:rPr lang="en-US" sz="1800" b="1" dirty="0" smtClean="0"/>
              <a:t>0.36%</a:t>
            </a:r>
            <a:endParaRPr lang="fr-FR" sz="1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01083" y="5180857"/>
            <a:ext cx="8485716" cy="1271056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1000" dirty="0"/>
              <a:t>1 </a:t>
            </a:r>
            <a:r>
              <a:rPr lang="en-US" sz="1000" dirty="0">
                <a:hlinkClick r:id="rId2"/>
              </a:rPr>
              <a:t>http://www.profitguide.com/manage-grow/sales-marketing/born-to-make-a-giant-leap-30203</a:t>
            </a:r>
            <a:endParaRPr lang="en-US" sz="1000" dirty="0" smtClean="0"/>
          </a:p>
          <a:p>
            <a:pPr algn="l"/>
            <a:r>
              <a:rPr lang="en-US" sz="1000" dirty="0"/>
              <a:t>2</a:t>
            </a:r>
            <a:r>
              <a:rPr lang="en-US" sz="1000" dirty="0" smtClean="0"/>
              <a:t> Quotation from Dragon’s Den appearance: </a:t>
            </a:r>
            <a:r>
              <a:rPr lang="en-US" sz="1000" dirty="0" smtClean="0">
                <a:hlinkClick r:id="rId3"/>
              </a:rPr>
              <a:t>http://www.cbc.ca/dragonsden/2011/01/frogbox.html</a:t>
            </a:r>
            <a:endParaRPr lang="en-US" sz="1000" dirty="0" smtClean="0"/>
          </a:p>
          <a:p>
            <a:pPr algn="l"/>
            <a:r>
              <a:rPr lang="en-US" sz="1000" dirty="0"/>
              <a:t>3</a:t>
            </a:r>
            <a:r>
              <a:rPr lang="en-US" sz="1000" dirty="0" smtClean="0"/>
              <a:t> We contacted a FROGBOX franchise to obtain this number</a:t>
            </a:r>
          </a:p>
          <a:p>
            <a:pPr algn="l"/>
            <a:r>
              <a:rPr lang="en-US" sz="1000" dirty="0"/>
              <a:t>4</a:t>
            </a:r>
            <a:r>
              <a:rPr lang="en-US" sz="1000" dirty="0" smtClean="0"/>
              <a:t> Value obtained from case – exhibit 4 simplification</a:t>
            </a:r>
          </a:p>
          <a:p>
            <a:pPr algn="l"/>
            <a:r>
              <a:rPr lang="en-US" sz="1000" dirty="0"/>
              <a:t>5</a:t>
            </a:r>
            <a:r>
              <a:rPr lang="en-US" sz="1000" dirty="0" smtClean="0"/>
              <a:t> StatsCan </a:t>
            </a:r>
            <a:r>
              <a:rPr lang="en-US" sz="1000" dirty="0" smtClean="0">
                <a:solidFill>
                  <a:srgbClr val="A2A3A4"/>
                </a:solidFill>
              </a:rPr>
              <a:t>Census Data: </a:t>
            </a:r>
            <a:r>
              <a:rPr lang="fr-FR" sz="1000" dirty="0" smtClean="0">
                <a:solidFill>
                  <a:srgbClr val="A2A3A4"/>
                </a:solidFill>
                <a:hlinkClick r:id="rId4"/>
              </a:rPr>
              <a:t>http</a:t>
            </a:r>
            <a:r>
              <a:rPr lang="fr-FR" sz="1000" dirty="0">
                <a:solidFill>
                  <a:srgbClr val="A2A3A4"/>
                </a:solidFill>
                <a:hlinkClick r:id="rId4"/>
              </a:rPr>
              <a:t>://www.statcan.gc.ca/tables-tableaux/sum-som/l01/cst01/demo05a-</a:t>
            </a:r>
            <a:r>
              <a:rPr lang="fr-FR" sz="1000" dirty="0" smtClean="0">
                <a:solidFill>
                  <a:srgbClr val="A2A3A4"/>
                </a:solidFill>
                <a:hlinkClick r:id="rId4"/>
              </a:rPr>
              <a:t>eng.htm</a:t>
            </a:r>
            <a:endParaRPr lang="fr-FR" sz="1000" dirty="0" smtClean="0">
              <a:solidFill>
                <a:srgbClr val="A2A3A4"/>
              </a:solidFill>
            </a:endParaRPr>
          </a:p>
          <a:p>
            <a:pPr algn="l"/>
            <a:r>
              <a:rPr lang="fr-FR" sz="1000" dirty="0" smtClean="0">
                <a:solidFill>
                  <a:srgbClr val="000000"/>
                </a:solidFill>
              </a:rPr>
              <a:t>6 </a:t>
            </a:r>
            <a:r>
              <a:rPr lang="en-US" sz="1000" dirty="0" smtClean="0">
                <a:solidFill>
                  <a:srgbClr val="000000"/>
                </a:solidFill>
                <a:ea typeface="Calibri"/>
                <a:cs typeface="Calibri"/>
              </a:rPr>
              <a:t>2006 </a:t>
            </a:r>
            <a:r>
              <a:rPr lang="en-US" sz="1000" dirty="0">
                <a:solidFill>
                  <a:srgbClr val="000000"/>
                </a:solidFill>
                <a:ea typeface="Calibri"/>
                <a:cs typeface="Calibri"/>
              </a:rPr>
              <a:t>census data, non-</a:t>
            </a:r>
            <a:r>
              <a:rPr lang="en-US" sz="1000" dirty="0" smtClean="0">
                <a:solidFill>
                  <a:srgbClr val="000000"/>
                </a:solidFill>
                <a:ea typeface="Calibri"/>
                <a:cs typeface="Calibri"/>
              </a:rPr>
              <a:t>migrant movers = 22% </a:t>
            </a:r>
            <a:r>
              <a:rPr lang="en-US" sz="1000" dirty="0">
                <a:solidFill>
                  <a:srgbClr val="000000"/>
                </a:solidFill>
                <a:ea typeface="Calibri"/>
                <a:cs typeface="Calibri"/>
              </a:rPr>
              <a:t>- </a:t>
            </a:r>
            <a:r>
              <a:rPr lang="en-US" sz="1000" dirty="0">
                <a:solidFill>
                  <a:srgbClr val="A2A3A4"/>
                </a:solidFill>
                <a:ea typeface="Calibri"/>
                <a:cs typeface="Calibri"/>
                <a:hlinkClick r:id="rId5"/>
              </a:rPr>
              <a:t>http://www.statcan.gc.ca/tables-tableaux/sum-som/l01/cst01/demo56a-</a:t>
            </a:r>
            <a:r>
              <a:rPr lang="en-US" sz="1000" dirty="0" smtClean="0">
                <a:solidFill>
                  <a:srgbClr val="A2A3A4"/>
                </a:solidFill>
                <a:ea typeface="Calibri"/>
                <a:cs typeface="Calibri"/>
                <a:hlinkClick r:id="rId5"/>
              </a:rPr>
              <a:t>eng.htm</a:t>
            </a:r>
            <a:endParaRPr lang="en-US" sz="1000" dirty="0" smtClean="0">
              <a:solidFill>
                <a:srgbClr val="A2A3A4"/>
              </a:solidFill>
              <a:ea typeface="Calibri"/>
              <a:cs typeface="Calibri"/>
            </a:endParaRPr>
          </a:p>
          <a:p>
            <a:pPr algn="l"/>
            <a:r>
              <a:rPr lang="en-US" sz="1000" dirty="0">
                <a:ea typeface="Calibri"/>
                <a:cs typeface="Calibri"/>
              </a:rPr>
              <a:t>7</a:t>
            </a:r>
            <a:r>
              <a:rPr lang="en-US" sz="1000" dirty="0" smtClean="0">
                <a:ea typeface="Calibri"/>
                <a:cs typeface="Calibri"/>
              </a:rPr>
              <a:t> Individuals/household = 2.57: </a:t>
            </a:r>
            <a:r>
              <a:rPr lang="en-US" sz="1000" dirty="0">
                <a:ea typeface="Calibri"/>
                <a:cs typeface="Calibri"/>
              </a:rPr>
              <a:t>2006 census data</a:t>
            </a:r>
            <a:r>
              <a:rPr lang="en-US" sz="1000" dirty="0">
                <a:solidFill>
                  <a:srgbClr val="A2A3A4"/>
                </a:solidFill>
                <a:ea typeface="Calibri"/>
                <a:cs typeface="Calibri"/>
              </a:rPr>
              <a:t>, </a:t>
            </a:r>
            <a:r>
              <a:rPr lang="en-US" sz="1000" dirty="0">
                <a:solidFill>
                  <a:srgbClr val="A2A3A4"/>
                </a:solidFill>
                <a:ea typeface="Calibri"/>
                <a:cs typeface="Calibri"/>
                <a:hlinkClick r:id="rId6"/>
              </a:rPr>
              <a:t>http://www.statcan.gc.ca/tables-tableaux/sum-som/l01/cst01/famil27a-</a:t>
            </a:r>
            <a:r>
              <a:rPr lang="en-US" sz="1000" dirty="0" smtClean="0">
                <a:solidFill>
                  <a:srgbClr val="A2A3A4"/>
                </a:solidFill>
                <a:ea typeface="Calibri"/>
                <a:cs typeface="Calibri"/>
                <a:hlinkClick r:id="rId6"/>
              </a:rPr>
              <a:t>eng.htm</a:t>
            </a:r>
            <a:endParaRPr lang="en-US" sz="1000" dirty="0" smtClean="0">
              <a:solidFill>
                <a:srgbClr val="A2A3A4"/>
              </a:solidFill>
              <a:ea typeface="Calibri"/>
              <a:cs typeface="Calibri"/>
            </a:endParaRPr>
          </a:p>
          <a:p>
            <a:pPr algn="l"/>
            <a:endParaRPr lang="en-US" sz="1000" dirty="0">
              <a:solidFill>
                <a:srgbClr val="A2A3A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0332" y="6356350"/>
            <a:ext cx="516467" cy="365125"/>
          </a:xfrm>
        </p:spPr>
        <p:txBody>
          <a:bodyPr/>
          <a:lstStyle/>
          <a:p>
            <a:fld id="{CA18955D-5DFA-7145-804F-8D560359149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88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Vancouver pilot –</a:t>
            </a:r>
            <a:br>
              <a:rPr lang="en-US" dirty="0"/>
            </a:br>
            <a:r>
              <a:rPr lang="en-US" dirty="0"/>
              <a:t>g</a:t>
            </a:r>
            <a:r>
              <a:rPr lang="en-US" dirty="0" smtClean="0"/>
              <a:t>rowth and penetrance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01083" y="5524509"/>
            <a:ext cx="8485716" cy="815973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1000" dirty="0" smtClean="0"/>
              <a:t>1 Calculated from Y1-Y3 growth of 753%, and Y2-Y3 growth of 100%</a:t>
            </a:r>
            <a:r>
              <a:rPr lang="en-US" sz="1000" dirty="0">
                <a:hlinkClick r:id="rId2"/>
              </a:rPr>
              <a:t>http://www.profitguide.com/manage-grow/sales-marketing/born-to-make-a-giant-leap-30203</a:t>
            </a:r>
            <a:endParaRPr lang="en-US" sz="1000" dirty="0"/>
          </a:p>
          <a:p>
            <a:pPr algn="l"/>
            <a:r>
              <a:rPr lang="en-US" sz="1000" dirty="0" smtClean="0"/>
              <a:t>2 Quotation </a:t>
            </a:r>
            <a:r>
              <a:rPr lang="en-US" sz="1000" dirty="0"/>
              <a:t>from Dragon’s Den appearance: </a:t>
            </a:r>
            <a:r>
              <a:rPr lang="en-US" sz="1000" dirty="0">
                <a:hlinkClick r:id="rId3"/>
              </a:rPr>
              <a:t>http://www.cbc.ca/dragonsden/2011/01/frogbox.html</a:t>
            </a:r>
            <a:endParaRPr lang="en-US" sz="1000" dirty="0"/>
          </a:p>
          <a:p>
            <a:pPr algn="l"/>
            <a:r>
              <a:rPr lang="en-US" sz="1000" dirty="0" smtClean="0"/>
              <a:t>3 </a:t>
            </a:r>
            <a:r>
              <a:rPr lang="en-US" sz="1000" dirty="0"/>
              <a:t>Quote from Dragon’s Den follow-up appearance: </a:t>
            </a:r>
            <a:r>
              <a:rPr lang="nl-NL" sz="1000" dirty="0">
                <a:hlinkClick r:id="rId4"/>
              </a:rPr>
              <a:t>http://www.youtube.com/watch?v=</a:t>
            </a:r>
            <a:r>
              <a:rPr lang="nl-NL" sz="1000" dirty="0" smtClean="0">
                <a:hlinkClick r:id="rId4"/>
              </a:rPr>
              <a:t>51LS6MEZ0t4</a:t>
            </a:r>
            <a:endParaRPr lang="en-US" sz="1000" dirty="0" smtClean="0"/>
          </a:p>
          <a:p>
            <a:pPr algn="l"/>
            <a:r>
              <a:rPr lang="en-US" sz="1000" dirty="0">
                <a:solidFill>
                  <a:srgbClr val="000000"/>
                </a:solidFill>
              </a:rPr>
              <a:t>4</a:t>
            </a:r>
            <a:r>
              <a:rPr lang="en-US" sz="1000" dirty="0" smtClean="0">
                <a:solidFill>
                  <a:srgbClr val="000000"/>
                </a:solidFill>
              </a:rPr>
              <a:t> Conservative growth estimates take into account a mature market.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0332" y="6356350"/>
            <a:ext cx="516467" cy="365125"/>
          </a:xfrm>
        </p:spPr>
        <p:txBody>
          <a:bodyPr/>
          <a:lstStyle/>
          <a:p>
            <a:fld id="{CA18955D-5DFA-7145-804F-8D560359149C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963831"/>
              </p:ext>
            </p:extLst>
          </p:nvPr>
        </p:nvGraphicFramePr>
        <p:xfrm>
          <a:off x="1524000" y="2042594"/>
          <a:ext cx="6096000" cy="2773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328333"/>
                <a:gridCol w="173566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Growth from baseline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Penetrance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Y1 (2008)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Y2 (2009)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375%</a:t>
                      </a:r>
                      <a:r>
                        <a:rPr lang="en-US" baseline="30000" dirty="0" smtClean="0"/>
                        <a:t>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Y3 (2010)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Y4 (2011)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80%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sz="1200" dirty="0" smtClean="0"/>
                        <a:t>(Tor</a:t>
                      </a:r>
                      <a:r>
                        <a:rPr lang="en-US" sz="1200" baseline="0" dirty="0" smtClean="0"/>
                        <a:t> and Sea royalties subtracted)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Y5 (2012)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35% (assumed)</a:t>
                      </a:r>
                      <a:r>
                        <a:rPr lang="en-US" baseline="30000" dirty="0" smtClean="0"/>
                        <a:t>4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Y6 (2013)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15% (assumed)</a:t>
                      </a:r>
                      <a:r>
                        <a:rPr lang="en-US" baseline="3000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390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Vancouver </a:t>
            </a:r>
            <a:r>
              <a:rPr lang="en-US" dirty="0"/>
              <a:t>p</a:t>
            </a:r>
            <a:r>
              <a:rPr lang="en-US" dirty="0" smtClean="0"/>
              <a:t>ilot –</a:t>
            </a:r>
            <a:br>
              <a:rPr lang="en-US" dirty="0" smtClean="0"/>
            </a:br>
            <a:r>
              <a:rPr lang="en-US" dirty="0" smtClean="0"/>
              <a:t>understanding y/y growth profile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588" y="5961343"/>
            <a:ext cx="7529779" cy="365125"/>
          </a:xfrm>
          <a:prstGeom prst="rect">
            <a:avLst/>
          </a:prstGeom>
        </p:spPr>
        <p:txBody>
          <a:bodyPr/>
          <a:lstStyle/>
          <a:p>
            <a:r>
              <a:rPr lang="en-US" sz="1000" dirty="0" smtClean="0"/>
              <a:t>1 Quotation from Dragon’s Den appearance: </a:t>
            </a:r>
            <a:r>
              <a:rPr lang="pl-PL" sz="1000" dirty="0">
                <a:hlinkClick r:id="rId2"/>
              </a:rPr>
              <a:t>http://www.cbc.ca/dragonsden/2011/01/</a:t>
            </a:r>
            <a:r>
              <a:rPr lang="pl-PL" sz="1000" dirty="0" smtClean="0">
                <a:hlinkClick r:id="rId2"/>
              </a:rPr>
              <a:t>frogbox.html</a:t>
            </a:r>
            <a:endParaRPr lang="pl-PL" sz="1000" dirty="0" smtClean="0"/>
          </a:p>
          <a:p>
            <a:r>
              <a:rPr lang="en-US" sz="1000" dirty="0"/>
              <a:t>2</a:t>
            </a:r>
            <a:r>
              <a:rPr lang="en-US" sz="1000" dirty="0" smtClean="0"/>
              <a:t> Quote from Dragon’s Den follow-up appearance: </a:t>
            </a:r>
            <a:r>
              <a:rPr lang="nl-NL" sz="1000" dirty="0">
                <a:hlinkClick r:id="rId3"/>
              </a:rPr>
              <a:t>http://www.youtube.com/watch?v=</a:t>
            </a:r>
            <a:r>
              <a:rPr lang="nl-NL" sz="1000" dirty="0" smtClean="0">
                <a:hlinkClick r:id="rId3"/>
              </a:rPr>
              <a:t>51LS6MEZ0t4</a:t>
            </a:r>
            <a:endParaRPr lang="nl-NL" sz="1000" dirty="0" smtClean="0"/>
          </a:p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37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3346162"/>
            <a:ext cx="8229600" cy="1588"/>
          </a:xfrm>
          <a:prstGeom prst="line">
            <a:avLst/>
          </a:pr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14300" y="3345368"/>
            <a:ext cx="534988" cy="1588"/>
          </a:xfrm>
          <a:prstGeom prst="line">
            <a:avLst/>
          </a:pr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759902" y="3345368"/>
            <a:ext cx="534988" cy="1588"/>
          </a:xfrm>
          <a:prstGeom prst="line">
            <a:avLst/>
          </a:pr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405504" y="3346956"/>
            <a:ext cx="534988" cy="1588"/>
          </a:xfrm>
          <a:prstGeom prst="line">
            <a:avLst/>
          </a:pr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051106" y="3346956"/>
            <a:ext cx="534988" cy="1588"/>
          </a:xfrm>
          <a:prstGeom prst="line">
            <a:avLst/>
          </a:pr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696708" y="3346956"/>
            <a:ext cx="534988" cy="1588"/>
          </a:xfrm>
          <a:prstGeom prst="line">
            <a:avLst/>
          </a:pr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8342312" y="3345368"/>
            <a:ext cx="534988" cy="1588"/>
          </a:xfrm>
          <a:prstGeom prst="line">
            <a:avLst/>
          </a:pr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6139" y="3615244"/>
            <a:ext cx="496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8000"/>
                </a:solidFill>
              </a:rPr>
              <a:t>2008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5402" y="3615244"/>
            <a:ext cx="496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2009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08629" y="3615244"/>
            <a:ext cx="496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2010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2439" y="3615244"/>
            <a:ext cx="496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2011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66" y="3615244"/>
            <a:ext cx="496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2012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48894" y="3615244"/>
            <a:ext cx="496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2013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8458324">
            <a:off x="-20419" y="2126501"/>
            <a:ext cx="1592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Vancouver location</a:t>
            </a: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f</a:t>
            </a:r>
            <a:r>
              <a:rPr lang="en-US" sz="1400" dirty="0" smtClean="0">
                <a:solidFill>
                  <a:srgbClr val="0000FF"/>
                </a:solidFill>
              </a:rPr>
              <a:t>ounded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8458324">
            <a:off x="1654053" y="2204850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Seattle franchise</a:t>
            </a: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e</a:t>
            </a:r>
            <a:r>
              <a:rPr lang="en-US" sz="1400" dirty="0" smtClean="0">
                <a:solidFill>
                  <a:srgbClr val="0000FF"/>
                </a:solidFill>
              </a:rPr>
              <a:t>xpansion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8458324">
            <a:off x="3451005" y="2172525"/>
            <a:ext cx="1482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Toronto franchise</a:t>
            </a: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e</a:t>
            </a:r>
            <a:r>
              <a:rPr lang="en-US" sz="1400" dirty="0" smtClean="0">
                <a:solidFill>
                  <a:srgbClr val="0000FF"/>
                </a:solidFill>
              </a:rPr>
              <a:t>xpansion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8458324">
            <a:off x="3823973" y="2308449"/>
            <a:ext cx="210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Dragon’s Den  appearance 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(</a:t>
            </a:r>
            <a:r>
              <a:rPr lang="en-US" sz="1400" dirty="0" smtClean="0">
                <a:solidFill>
                  <a:srgbClr val="FF0000"/>
                </a:solidFill>
              </a:rPr>
              <a:t>$40k/month)1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8458324">
            <a:off x="6156117" y="2033290"/>
            <a:ext cx="2034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Dragon’s Den 1-yr 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follow-up ($80k/month)2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81000" y="3996244"/>
            <a:ext cx="8229600" cy="1588"/>
          </a:xfrm>
          <a:prstGeom prst="line">
            <a:avLst/>
          </a:prstGeom>
          <a:ln>
            <a:solidFill>
              <a:srgbClr val="FF0000"/>
            </a:solidFill>
            <a:headEnd type="diamond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4800" y="3997832"/>
            <a:ext cx="2157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Vancouver revenue stream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953681" y="4347728"/>
            <a:ext cx="6655331" cy="1588"/>
          </a:xfrm>
          <a:prstGeom prst="line">
            <a:avLst/>
          </a:prstGeom>
          <a:ln>
            <a:solidFill>
              <a:srgbClr val="FF6600"/>
            </a:solidFill>
            <a:headEnd type="diamond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77481" y="4349316"/>
            <a:ext cx="2852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6600"/>
                </a:solidFill>
              </a:rPr>
              <a:t>Seattle franchise royalties generated</a:t>
            </a:r>
            <a:endParaRPr lang="en-US" sz="1400" dirty="0">
              <a:solidFill>
                <a:srgbClr val="FF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8458324">
            <a:off x="5913842" y="2326711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10-Franchise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Expansion</a:t>
            </a:r>
          </a:p>
        </p:txBody>
      </p:sp>
      <p:sp>
        <p:nvSpPr>
          <p:cNvPr id="29" name="TextBox 28"/>
          <p:cNvSpPr txBox="1"/>
          <p:nvPr/>
        </p:nvSpPr>
        <p:spPr>
          <a:xfrm rot="18458324">
            <a:off x="7147883" y="2330949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7-franchise</a:t>
            </a: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e</a:t>
            </a:r>
            <a:r>
              <a:rPr lang="en-US" sz="1400" dirty="0" smtClean="0">
                <a:solidFill>
                  <a:srgbClr val="0000FF"/>
                </a:solidFill>
              </a:rPr>
              <a:t>xpansion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748404" y="4696892"/>
            <a:ext cx="4862196" cy="1588"/>
          </a:xfrm>
          <a:prstGeom prst="line">
            <a:avLst/>
          </a:prstGeom>
          <a:ln>
            <a:solidFill>
              <a:srgbClr val="660066"/>
            </a:solidFill>
            <a:headEnd type="diamond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72204" y="4698480"/>
            <a:ext cx="2938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60066"/>
                </a:solidFill>
              </a:rPr>
              <a:t>Toronto franchise royalties generated</a:t>
            </a:r>
            <a:endParaRPr lang="en-US" sz="1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34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Non-migrant mover rate,</a:t>
            </a:r>
            <a:br>
              <a:rPr lang="en-US" dirty="0" smtClean="0"/>
            </a:br>
            <a:r>
              <a:rPr lang="en-US" dirty="0" smtClean="0"/>
              <a:t>United States historical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26912" y="6064188"/>
            <a:ext cx="4281269" cy="418040"/>
          </a:xfrm>
          <a:prstGeom prst="rect">
            <a:avLst/>
          </a:prstGeom>
        </p:spPr>
        <p:txBody>
          <a:bodyPr/>
          <a:lstStyle/>
          <a:p>
            <a:r>
              <a:rPr lang="en-US" sz="1000" dirty="0"/>
              <a:t>http://www.census.gov/hhes/migration/data/cps/historical.html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0332" y="6356350"/>
            <a:ext cx="516467" cy="365125"/>
          </a:xfrm>
        </p:spPr>
        <p:txBody>
          <a:bodyPr/>
          <a:lstStyle/>
          <a:p>
            <a:fld id="{CA18955D-5DFA-7145-804F-8D560359149C}" type="slidenum">
              <a:rPr lang="en-US" smtClean="0"/>
              <a:t>38</a:t>
            </a:fld>
            <a:endParaRPr lang="en-US" dirty="0"/>
          </a:p>
        </p:txBody>
      </p:sp>
      <p:pic>
        <p:nvPicPr>
          <p:cNvPr id="6" name="Picture 5" descr="mover rat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99" y="1480631"/>
            <a:ext cx="5916083" cy="43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35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200"/>
            <a:ext cx="6654800" cy="1143000"/>
          </a:xfrm>
        </p:spPr>
        <p:txBody>
          <a:bodyPr anchor="t">
            <a:normAutofit/>
          </a:bodyPr>
          <a:lstStyle/>
          <a:p>
            <a:r>
              <a:rPr lang="en-US" sz="2500" dirty="0" smtClean="0"/>
              <a:t>Large revenue potential in US moving box market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73948" y="1895527"/>
            <a:ext cx="4673598" cy="649632"/>
          </a:xfrm>
          <a:prstGeom prst="rect">
            <a:avLst/>
          </a:prstGeom>
          <a:solidFill>
            <a:srgbClr val="00A4C8"/>
          </a:solidFill>
          <a:ln>
            <a:solidFill>
              <a:srgbClr val="00A4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Large potential market size ($1.23 Billion)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73948" y="2776060"/>
            <a:ext cx="4673598" cy="649632"/>
          </a:xfrm>
          <a:prstGeom prst="rect">
            <a:avLst/>
          </a:prstGeom>
          <a:solidFill>
            <a:srgbClr val="00A4C8"/>
          </a:solidFill>
          <a:ln>
            <a:solidFill>
              <a:srgbClr val="00A4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growth industry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73948" y="3673527"/>
            <a:ext cx="4673598" cy="649632"/>
          </a:xfrm>
          <a:prstGeom prst="rect">
            <a:avLst/>
          </a:prstGeom>
          <a:solidFill>
            <a:srgbClr val="00A4C8"/>
          </a:solidFill>
          <a:ln>
            <a:solidFill>
              <a:srgbClr val="00A4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Non-proprietary highly competitive market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73948" y="4531520"/>
            <a:ext cx="4673598" cy="649632"/>
          </a:xfrm>
          <a:prstGeom prst="rect">
            <a:avLst/>
          </a:prstGeom>
          <a:solidFill>
            <a:srgbClr val="00A4C8"/>
          </a:solidFill>
          <a:ln>
            <a:solidFill>
              <a:srgbClr val="00A4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Fragmented geographical competition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163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0" y="85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A4C8"/>
                </a:solidFill>
              </a:rPr>
              <a:t>Corporate </a:t>
            </a:r>
            <a:r>
              <a:rPr lang="en-US" dirty="0"/>
              <a:t>s</a:t>
            </a:r>
            <a:r>
              <a:rPr lang="en-US" dirty="0" smtClean="0">
                <a:solidFill>
                  <a:srgbClr val="00A4C8"/>
                </a:solidFill>
              </a:rPr>
              <a:t>tore </a:t>
            </a:r>
            <a:r>
              <a:rPr lang="en-US" dirty="0"/>
              <a:t>s</a:t>
            </a:r>
            <a:r>
              <a:rPr lang="en-US" dirty="0" smtClean="0">
                <a:solidFill>
                  <a:srgbClr val="00A4C8"/>
                </a:solidFill>
              </a:rPr>
              <a:t>tart-up cost</a:t>
            </a:r>
            <a:endParaRPr lang="en-US" dirty="0">
              <a:solidFill>
                <a:srgbClr val="00A4C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39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1881" y="1107786"/>
            <a:ext cx="8349343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b="1" dirty="0" smtClean="0"/>
              <a:t>Trucks, boxes + miscellaneous moving materials for the 1</a:t>
            </a:r>
            <a:r>
              <a:rPr lang="en-CA" b="1" baseline="30000" dirty="0" smtClean="0"/>
              <a:t>st</a:t>
            </a:r>
            <a:r>
              <a:rPr lang="en-CA" b="1" dirty="0" smtClean="0"/>
              <a:t> year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1600" dirty="0" smtClean="0"/>
              <a:t>Assume 1 set ($74,000 per set – pilot start-up cost) can manage a 60-hr week for 50 weeks a year (3000 hours)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1600" dirty="0" smtClean="0"/>
              <a:t>To estimate the total number of hours at a market: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CA" sz="1600" dirty="0" smtClean="0"/>
              <a:t>Total number of household moves = (population * % moved per year)/(average number of people </a:t>
            </a:r>
            <a:r>
              <a:rPr lang="en-CA" sz="1600" dirty="0"/>
              <a:t>p</a:t>
            </a:r>
            <a:r>
              <a:rPr lang="en-CA" sz="1600" dirty="0" smtClean="0"/>
              <a:t>er </a:t>
            </a:r>
            <a:r>
              <a:rPr lang="en-CA" sz="1600" dirty="0"/>
              <a:t>h</a:t>
            </a:r>
            <a:r>
              <a:rPr lang="en-CA" sz="1600" dirty="0" smtClean="0"/>
              <a:t>ousehold)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CA" sz="1600" dirty="0" smtClean="0"/>
              <a:t>Total </a:t>
            </a:r>
            <a:r>
              <a:rPr lang="en-CA" sz="1600" dirty="0"/>
              <a:t>h</a:t>
            </a:r>
            <a:r>
              <a:rPr lang="en-CA" sz="1600" dirty="0" smtClean="0"/>
              <a:t>ours available in a market = # household moves * 1</a:t>
            </a:r>
            <a:r>
              <a:rPr lang="en-CA" sz="1600" baseline="30000" dirty="0" smtClean="0"/>
              <a:t>st</a:t>
            </a:r>
            <a:r>
              <a:rPr lang="en-CA" sz="1600" dirty="0" smtClean="0"/>
              <a:t> year Vancouver </a:t>
            </a:r>
            <a:r>
              <a:rPr lang="en-CA" sz="1600" dirty="0"/>
              <a:t>m</a:t>
            </a:r>
            <a:r>
              <a:rPr lang="en-CA" sz="1600" dirty="0" smtClean="0"/>
              <a:t>arket penetrance * 1 hour per move [assumption]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1600" dirty="0" smtClean="0"/>
              <a:t>Dallas, Chicago and LA only require 1 truck to start up; New York requires 2</a:t>
            </a:r>
          </a:p>
          <a:p>
            <a:pPr lvl="1"/>
            <a:endParaRPr lang="en-CA" sz="900" dirty="0" smtClean="0"/>
          </a:p>
          <a:p>
            <a:pPr marL="342900" indent="-342900">
              <a:buFont typeface="+mj-lt"/>
              <a:buAutoNum type="arabicPeriod"/>
            </a:pPr>
            <a:r>
              <a:rPr lang="en-CA" b="1" dirty="0" smtClean="0"/>
              <a:t>Initial office setup costs (same across 4 sites)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1600" dirty="0" smtClean="0"/>
              <a:t>Per computer: $1500 (2 needed: 1 for manager, 1 for marketer)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1600" dirty="0"/>
              <a:t>Per </a:t>
            </a:r>
            <a:r>
              <a:rPr lang="en-CA" sz="1600" dirty="0" smtClean="0"/>
              <a:t>work </a:t>
            </a:r>
            <a:r>
              <a:rPr lang="en-CA" sz="1600" dirty="0"/>
              <a:t>d</a:t>
            </a:r>
            <a:r>
              <a:rPr lang="en-CA" sz="1600" dirty="0" smtClean="0"/>
              <a:t>esk</a:t>
            </a:r>
            <a:r>
              <a:rPr lang="en-CA" sz="1600" dirty="0"/>
              <a:t>: $</a:t>
            </a:r>
            <a:r>
              <a:rPr lang="en-CA" sz="1600" dirty="0" smtClean="0"/>
              <a:t>900 (2 needed: 1 for manager, 1 for marketer)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1600" dirty="0" smtClean="0"/>
              <a:t>1 boardroom: $5000 (projector, laptop, chairs)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1600" dirty="0" smtClean="0"/>
              <a:t>Miscellaneous supplies: $1000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CA" sz="900" dirty="0"/>
          </a:p>
          <a:p>
            <a:pPr marL="342900" indent="-342900">
              <a:buFont typeface="+mj-lt"/>
              <a:buAutoNum type="arabicPeriod"/>
            </a:pPr>
            <a:r>
              <a:rPr lang="en-CA" b="1" dirty="0" smtClean="0"/>
              <a:t>Initial marketing </a:t>
            </a:r>
            <a:r>
              <a:rPr lang="en-CA" b="1" dirty="0"/>
              <a:t>c</a:t>
            </a:r>
            <a:r>
              <a:rPr lang="en-CA" b="1" dirty="0" smtClean="0"/>
              <a:t>osts: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1600" dirty="0" smtClean="0"/>
              <a:t>New York area: $50,000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1600" dirty="0" smtClean="0"/>
              <a:t>Dallas, Chicago, LA: $30,000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CA" dirty="0"/>
          </a:p>
          <a:p>
            <a:r>
              <a:rPr lang="en-CA" b="1" dirty="0" smtClean="0"/>
              <a:t>New York: 208,800           Dallas/Chicago/LA: 114,800 each       Total start-up: $553,200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26000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3112"/>
            <a:ext cx="8229600" cy="4525963"/>
          </a:xfrm>
        </p:spPr>
        <p:txBody>
          <a:bodyPr>
            <a:normAutofit/>
          </a:bodyPr>
          <a:lstStyle/>
          <a:p>
            <a:pPr marL="358775" indent="-301625">
              <a:buFont typeface="+mj-lt"/>
              <a:buAutoNum type="arabicPeriod"/>
            </a:pPr>
            <a:r>
              <a:rPr lang="en-CA" sz="1800" b="1" dirty="0"/>
              <a:t>To estimate the total number </a:t>
            </a:r>
            <a:r>
              <a:rPr lang="en-CA" sz="1800" b="1" dirty="0" smtClean="0"/>
              <a:t>households that move in a region:</a:t>
            </a:r>
            <a:endParaRPr lang="en-CA" sz="1800" b="1" dirty="0"/>
          </a:p>
          <a:p>
            <a:pPr marL="800100" lvl="1">
              <a:buFont typeface="Arial" pitchFamily="34" charset="0"/>
              <a:buChar char="•"/>
            </a:pPr>
            <a:r>
              <a:rPr lang="en-CA" sz="1600" dirty="0"/>
              <a:t>Total Number of Household moves = (Population * % moved per year)/(Average Number of People Per Household</a:t>
            </a:r>
            <a:r>
              <a:rPr lang="en-CA" sz="1600" dirty="0" smtClean="0"/>
              <a:t>)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en-CA" sz="1600" dirty="0"/>
          </a:p>
          <a:p>
            <a:pPr marL="400050">
              <a:buFont typeface="+mj-lt"/>
              <a:buAutoNum type="arabicPeriod"/>
            </a:pPr>
            <a:r>
              <a:rPr lang="en-CA" sz="1800" b="1" dirty="0" smtClean="0"/>
              <a:t>Total Potential Revenue generated from household moves in a region</a:t>
            </a:r>
          </a:p>
          <a:p>
            <a:pPr marL="800100" lvl="1">
              <a:buFont typeface="Arial" pitchFamily="34" charset="0"/>
              <a:buChar char="•"/>
            </a:pPr>
            <a:r>
              <a:rPr lang="en-CA" sz="1600" dirty="0" smtClean="0"/>
              <a:t>Revenue per household = 30 boxes per household at $3 per box (on average)</a:t>
            </a:r>
          </a:p>
          <a:p>
            <a:pPr marL="800100" lvl="1">
              <a:buFont typeface="Arial" pitchFamily="34" charset="0"/>
              <a:buChar char="•"/>
            </a:pPr>
            <a:r>
              <a:rPr lang="en-CA" sz="1600" dirty="0" smtClean="0"/>
              <a:t>Total revenue = # household moves * $90 per household</a:t>
            </a:r>
          </a:p>
          <a:p>
            <a:pPr marL="800100" lvl="1">
              <a:buFont typeface="Arial" pitchFamily="34" charset="0"/>
              <a:buChar char="•"/>
            </a:pPr>
            <a:endParaRPr lang="en-CA" sz="1600" dirty="0"/>
          </a:p>
          <a:p>
            <a:pPr marL="400050">
              <a:buFont typeface="+mj-lt"/>
              <a:buAutoNum type="arabicPeriod"/>
            </a:pPr>
            <a:r>
              <a:rPr lang="en-CA" sz="1800" b="1" dirty="0" smtClean="0"/>
              <a:t>Predicted Profits in a Region</a:t>
            </a:r>
          </a:p>
          <a:p>
            <a:pPr marL="800100" lvl="1">
              <a:buFont typeface="Arial" pitchFamily="34" charset="0"/>
              <a:buChar char="•"/>
            </a:pPr>
            <a:r>
              <a:rPr lang="en-CA" sz="1600" dirty="0" smtClean="0"/>
              <a:t>Total Potential Revenue * Profit margin per sale (20%) * Market penetration of the year (based on Vancouver numbers)</a:t>
            </a:r>
            <a:endParaRPr lang="en-CA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40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0" y="73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A4C8"/>
                </a:solidFill>
              </a:rPr>
              <a:t>Calculating revenue and profit </a:t>
            </a:r>
            <a:br>
              <a:rPr lang="en-US" sz="3600" dirty="0" smtClean="0">
                <a:solidFill>
                  <a:srgbClr val="00A4C8"/>
                </a:solidFill>
              </a:rPr>
            </a:br>
            <a:r>
              <a:rPr lang="en-US" sz="3600" dirty="0" smtClean="0">
                <a:solidFill>
                  <a:srgbClr val="00A4C8"/>
                </a:solidFill>
              </a:rPr>
              <a:t>from </a:t>
            </a:r>
            <a:r>
              <a:rPr lang="en-US" sz="3600" dirty="0"/>
              <a:t>p</a:t>
            </a:r>
            <a:r>
              <a:rPr lang="en-US" sz="3600" dirty="0" smtClean="0">
                <a:solidFill>
                  <a:srgbClr val="00A4C8"/>
                </a:solidFill>
              </a:rPr>
              <a:t>opulation</a:t>
            </a:r>
            <a:endParaRPr lang="en-US" sz="3600" dirty="0">
              <a:solidFill>
                <a:srgbClr val="00A4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29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13112"/>
            <a:ext cx="8436429" cy="45259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 smtClean="0"/>
              <a:t>Average expenses per year: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CA" sz="1800" dirty="0" smtClean="0"/>
              <a:t>Revenue per year = (Projected 5 Year Total Profit / 20% Profit Margin) / 5 years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CA" sz="1800" dirty="0" smtClean="0"/>
              <a:t>Expenses per year = Revenue per year * 80%</a:t>
            </a:r>
          </a:p>
          <a:p>
            <a:pPr marL="857250" lvl="1" indent="-457200">
              <a:buFont typeface="Arial" pitchFamily="34" charset="0"/>
              <a:buChar char="•"/>
            </a:pPr>
            <a:endParaRPr lang="en-CA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/>
              <a:t>Non-start-up expenses per year: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CA" sz="1800" dirty="0" smtClean="0"/>
              <a:t>Store rental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CA" sz="1800" dirty="0" smtClean="0"/>
              <a:t>Assume in New York, it costs $5000 per month to lease a store front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CA" sz="1800" dirty="0" smtClean="0"/>
              <a:t>Stores in Los Angeles (76%), Chicago (57%) and Dallas (46%) cost 76%, 57% and 46% of New York’s lease cost (Grubb &amp; Ellis, 2011*)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CA" sz="1800" dirty="0" smtClean="0"/>
              <a:t>Maintenance/miscellaneous expenses (25% of average yearly expense)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CA" sz="1800" dirty="0" smtClean="0"/>
              <a:t>Meeting sales target bonus (8% of average yearly expenses evenly less rental cost split between marketer and manager)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CA" sz="1800" dirty="0" smtClean="0"/>
              <a:t>Marketer and manager base wage (55/45% split of remaining average expense less rental cost, maintenance, bonus [36.8/30.2 of yearly expenses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739575" y="6409871"/>
            <a:ext cx="3907971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1200" dirty="0">
                <a:solidFill>
                  <a:schemeClr val="bg1"/>
                </a:solidFill>
              </a:rPr>
              <a:t>http://llenrock.com/blog/cheap-office-space/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41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0" y="7386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A4C8"/>
                </a:solidFill>
              </a:rPr>
              <a:t>Operating expenses for</a:t>
            </a:r>
            <a:br>
              <a:rPr lang="en-US" sz="2800" dirty="0" smtClean="0">
                <a:solidFill>
                  <a:srgbClr val="00A4C8"/>
                </a:solidFill>
              </a:rPr>
            </a:br>
            <a:r>
              <a:rPr lang="en-US" sz="2800" dirty="0" smtClean="0">
                <a:solidFill>
                  <a:srgbClr val="00A4C8"/>
                </a:solidFill>
              </a:rPr>
              <a:t>corporate </a:t>
            </a:r>
            <a:r>
              <a:rPr lang="en-US" sz="2800" dirty="0"/>
              <a:t>s</a:t>
            </a:r>
            <a:r>
              <a:rPr lang="en-US" sz="2800" dirty="0" smtClean="0">
                <a:solidFill>
                  <a:srgbClr val="00A4C8"/>
                </a:solidFill>
              </a:rPr>
              <a:t>tart-ups </a:t>
            </a:r>
            <a:r>
              <a:rPr lang="en-US" sz="2800" dirty="0"/>
              <a:t>a</a:t>
            </a:r>
            <a:r>
              <a:rPr lang="en-US" sz="2800" dirty="0" smtClean="0">
                <a:solidFill>
                  <a:srgbClr val="00A4C8"/>
                </a:solidFill>
              </a:rPr>
              <a:t>fter 5 years</a:t>
            </a:r>
            <a:endParaRPr lang="en-US" sz="2800" dirty="0">
              <a:solidFill>
                <a:srgbClr val="00A4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37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5-year revenue &amp; expenses for a </a:t>
            </a:r>
            <a:br>
              <a:rPr lang="en-US" dirty="0" smtClean="0"/>
            </a:br>
            <a:r>
              <a:rPr lang="en-US" dirty="0" smtClean="0"/>
              <a:t>typical franchise, market = 500,000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30668"/>
              </p:ext>
            </p:extLst>
          </p:nvPr>
        </p:nvGraphicFramePr>
        <p:xfrm>
          <a:off x="457200" y="1833085"/>
          <a:ext cx="7163363" cy="2168796"/>
        </p:xfrm>
        <a:graphic>
          <a:graphicData uri="http://schemas.openxmlformats.org/drawingml/2006/table">
            <a:tbl>
              <a:tblPr/>
              <a:tblGrid>
                <a:gridCol w="604932"/>
                <a:gridCol w="194450"/>
                <a:gridCol w="2086649"/>
                <a:gridCol w="1499728"/>
                <a:gridCol w="1474522"/>
                <a:gridCol w="154593"/>
                <a:gridCol w="1148489"/>
              </a:tblGrid>
              <a:tr h="2268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Revenue Estimates</a:t>
                      </a:r>
                      <a:endParaRPr lang="fr-FR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03" marR="12603" marT="12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94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Revenue (low)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growth (anticipated)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Revenue (anticipated)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Revenue (high)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94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Y1*</a:t>
                      </a:r>
                    </a:p>
                  </a:txBody>
                  <a:tcPr marL="12603" marR="12603" marT="12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$10,401.00 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$13,868.00 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$17,335.00 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94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Y2</a:t>
                      </a:r>
                    </a:p>
                  </a:txBody>
                  <a:tcPr marL="12603" marR="12603" marT="12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$49,404.75 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375.00%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$65,873.00 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$82,341.25 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94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Y3</a:t>
                      </a:r>
                    </a:p>
                  </a:txBody>
                  <a:tcPr marL="12603" marR="12603" marT="12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$98,809.50 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100.00%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$131,746.00 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$164,682.50 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94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Y4</a:t>
                      </a:r>
                    </a:p>
                  </a:txBody>
                  <a:tcPr marL="12603" marR="12603" marT="12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$177,857.10 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80.00%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$237,142.80 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$296,428.50 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94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Y5</a:t>
                      </a:r>
                    </a:p>
                  </a:txBody>
                  <a:tcPr marL="12603" marR="12603" marT="12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$240,107.09 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35.00%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$320,142.78 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$400,178.48 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408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5 yr</a:t>
                      </a:r>
                    </a:p>
                  </a:txBody>
                  <a:tcPr marL="12603" marR="12603" marT="12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$576,579.44 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$768,772.58 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$960,965.73 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940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8904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Y1 revenues based on market penetrance </a:t>
                      </a:r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of 0.36%</a:t>
                      </a:r>
                      <a:r>
                        <a:rPr lang="en-US" sz="10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in year 1, with same growth profile as Vancouver.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03" marR="12603" marT="12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04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Low and high revenue projections are based on +/-</a:t>
                      </a:r>
                      <a:r>
                        <a:rPr lang="en-US" sz="10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25% error margin.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603" marR="12603" marT="12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82157"/>
              </p:ext>
            </p:extLst>
          </p:nvPr>
        </p:nvGraphicFramePr>
        <p:xfrm>
          <a:off x="457200" y="4415922"/>
          <a:ext cx="8229601" cy="1665045"/>
        </p:xfrm>
        <a:graphic>
          <a:graphicData uri="http://schemas.openxmlformats.org/drawingml/2006/table">
            <a:tbl>
              <a:tblPr/>
              <a:tblGrid>
                <a:gridCol w="408924"/>
                <a:gridCol w="715617"/>
                <a:gridCol w="826368"/>
                <a:gridCol w="1013791"/>
                <a:gridCol w="996753"/>
                <a:gridCol w="877483"/>
                <a:gridCol w="724137"/>
                <a:gridCol w="553752"/>
                <a:gridCol w="1090465"/>
                <a:gridCol w="1022311"/>
              </a:tblGrid>
              <a:tr h="153347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Expenses </a:t>
                      </a:r>
                      <a:r>
                        <a:rPr lang="pt-BR" sz="1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Estimates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19" marR="8519" marT="8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311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19" marR="8519" marT="8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Start-up Expenses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of deliveries (hours)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Labour Cost @ $15/hr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Fuel Cost @ $20/hr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Insurance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Parking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Royalty + Marketing Fee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Annual Expenses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311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Y0</a:t>
                      </a:r>
                    </a:p>
                  </a:txBody>
                  <a:tcPr marL="8519" marR="8519" marT="8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$75,000.00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$75,000.00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311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Y1</a:t>
                      </a:r>
                    </a:p>
                  </a:txBody>
                  <a:tcPr marL="8519" marR="8519" marT="8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$-  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173.35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$2,600.25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$3,467.00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$3,500.00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$1,500.00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$1,248.12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$12,315.37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311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Y2</a:t>
                      </a:r>
                    </a:p>
                  </a:txBody>
                  <a:tcPr marL="8519" marR="8519" marT="8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$-  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823.41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$12,351.19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$16,468.25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$3,500.00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$1,500.00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$5,928.57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$39,748.01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311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Y3</a:t>
                      </a:r>
                    </a:p>
                  </a:txBody>
                  <a:tcPr marL="8519" marR="8519" marT="8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$-  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1646.83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$24,702.38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$32,936.50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$3,500.00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$1,500.00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$11,857.14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$74,496.02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311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Y4</a:t>
                      </a:r>
                    </a:p>
                  </a:txBody>
                  <a:tcPr marL="8519" marR="8519" marT="8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$-  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2964.29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$44,464.28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$59,285.70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$3,500.00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$1,500.00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$21,342.85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$130,092.83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311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Y5</a:t>
                      </a:r>
                    </a:p>
                  </a:txBody>
                  <a:tcPr marL="8519" marR="8519" marT="8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$-  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4001.78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$60,026.77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$80,035.70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$3,500.00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$1,500.00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$28,812.85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$173,875.32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3119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Expenses/Category</a:t>
                      </a:r>
                    </a:p>
                  </a:txBody>
                  <a:tcPr marL="8519" marR="8519" marT="8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$75,000.00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$9,609.66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$144,144.86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$192,193.15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$17,500.00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$7,500.00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$69,189.53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$505,527.54 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311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19" marR="8519" marT="8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3119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Labour cost is based on $15/hour. Fuel cost is based on $20/hour operation of vehicle. Assume one vehicle is suitable for full 5-yr growth profile.</a:t>
                      </a:r>
                    </a:p>
                  </a:txBody>
                  <a:tcPr marL="8519" marR="8519" marT="8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3119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Each box average revenue = $3. Assume each delivery is 20 boxes on average, 1 hr total per client (drop off, pick up). Therefore, # of deliveries = # hours.</a:t>
                      </a:r>
                    </a:p>
                  </a:txBody>
                  <a:tcPr marL="8519" marR="8519" marT="8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19" marR="8519" marT="85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06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5-year cash-flow analysis for a </a:t>
            </a:r>
            <a:br>
              <a:rPr lang="en-US" dirty="0" smtClean="0"/>
            </a:br>
            <a:r>
              <a:rPr lang="en-US" dirty="0" smtClean="0"/>
              <a:t>typical franchise, market = 500,000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1937" y="5714720"/>
            <a:ext cx="7466181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5-year NPV = </a:t>
            </a:r>
            <a:r>
              <a:rPr lang="en-US" sz="2000" b="1" dirty="0" smtClean="0"/>
              <a:t>$33,088     </a:t>
            </a:r>
            <a:r>
              <a:rPr lang="en-US" sz="2000" dirty="0" smtClean="0"/>
              <a:t>Discount Rate = </a:t>
            </a:r>
            <a:r>
              <a:rPr lang="en-US" sz="2000" b="1" dirty="0" smtClean="0"/>
              <a:t>12%     </a:t>
            </a:r>
            <a:r>
              <a:rPr lang="en-US" sz="2000" dirty="0" smtClean="0"/>
              <a:t># of years to profit = </a:t>
            </a:r>
            <a:r>
              <a:rPr lang="en-US" sz="2000" b="1" dirty="0"/>
              <a:t>5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226943"/>
              </p:ext>
            </p:extLst>
          </p:nvPr>
        </p:nvGraphicFramePr>
        <p:xfrm>
          <a:off x="1250950" y="1460500"/>
          <a:ext cx="6642100" cy="393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2541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expansion strategy – </a:t>
            </a:r>
            <a:br>
              <a:rPr lang="en-US" dirty="0" smtClean="0"/>
            </a:br>
            <a:r>
              <a:rPr lang="en-US" dirty="0" smtClean="0"/>
              <a:t>dominate the Canadian market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0332" y="6356350"/>
            <a:ext cx="516467" cy="365125"/>
          </a:xfrm>
        </p:spPr>
        <p:txBody>
          <a:bodyPr/>
          <a:lstStyle/>
          <a:p>
            <a:fld id="{CA18955D-5DFA-7145-804F-8D560359149C}" type="slidenum">
              <a:rPr lang="en-US" smtClean="0"/>
              <a:t>44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482605"/>
              </p:ext>
            </p:extLst>
          </p:nvPr>
        </p:nvGraphicFramePr>
        <p:xfrm>
          <a:off x="800100" y="1695450"/>
          <a:ext cx="7543800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350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expansion strategy – </a:t>
            </a:r>
            <a:br>
              <a:rPr lang="en-US" dirty="0" smtClean="0"/>
            </a:br>
            <a:r>
              <a:rPr lang="en-US" dirty="0" smtClean="0"/>
              <a:t>franchise locations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0332" y="6356350"/>
            <a:ext cx="516467" cy="365125"/>
          </a:xfrm>
        </p:spPr>
        <p:txBody>
          <a:bodyPr/>
          <a:lstStyle/>
          <a:p>
            <a:fld id="{CA18955D-5DFA-7145-804F-8D560359149C}" type="slidenum">
              <a:rPr lang="en-US" smtClean="0"/>
              <a:t>45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656463"/>
              </p:ext>
            </p:extLst>
          </p:nvPr>
        </p:nvGraphicFramePr>
        <p:xfrm>
          <a:off x="1780116" y="1876055"/>
          <a:ext cx="5596467" cy="30784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239115"/>
                <a:gridCol w="135735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Montréal (Que.</a:t>
                      </a:r>
                      <a:r>
                        <a:rPr lang="fr-FR" sz="1600" u="none" strike="noStrike" dirty="0" smtClean="0">
                          <a:effectLst/>
                        </a:rPr>
                        <a:t>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3,824,221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Québec (Que.</a:t>
                      </a:r>
                      <a:r>
                        <a:rPr lang="fr-FR" sz="1600" u="none" strike="noStrike" dirty="0" smtClean="0">
                          <a:effectLst/>
                        </a:rPr>
                        <a:t>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765,706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St. Catharines - Niagara (Ont.)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392,184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 dirty="0">
                          <a:effectLst/>
                        </a:rPr>
                        <a:t>Windsor (Ont.)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319,246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Sherbrooke (Que.)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201,890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St. John's (N.L.)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196,966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Barrie (Ont.)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187,013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Greater Sudbury / Grand Sudbury (Ont.)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160,770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Kingston (Ont.)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159,561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u="none" strike="noStrike" dirty="0">
                          <a:effectLst/>
                        </a:rPr>
                        <a:t>Saguenay (Que.)</a:t>
                      </a:r>
                      <a:endParaRPr lang="es-ES_trad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157,790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Trois-Rivières (Que.)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151,773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Moncton (N.B.)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138,644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578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96413"/>
            <a:ext cx="66717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A4C8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39413"/>
            <a:ext cx="8229600" cy="444242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Canadian Corporate Moving Box Market Size (SME in Retail Trade Sector): $ 96 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Shift towards Green Supply Chain Management (GSCM) in Retail Trade Sector</a:t>
            </a:r>
          </a:p>
          <a:p>
            <a:endParaRPr lang="en-US" dirty="0" smtClean="0"/>
          </a:p>
          <a:p>
            <a:r>
              <a:rPr lang="en-US" dirty="0" smtClean="0"/>
              <a:t>Majority of retailers feel that incorporating GSCM practices are important but less than 60% of retailers report having GSCM practices in place</a:t>
            </a:r>
            <a:r>
              <a:rPr lang="en-US" baseline="30000" dirty="0" smtClean="0"/>
              <a:t>1</a:t>
            </a:r>
          </a:p>
          <a:p>
            <a:endParaRPr lang="en-US" baseline="30000" dirty="0" smtClean="0"/>
          </a:p>
          <a:p>
            <a:r>
              <a:rPr lang="en-US" dirty="0" smtClean="0"/>
              <a:t>SMEs do not generally have the resources to engage in ‘greening practices’ in their businesses</a:t>
            </a:r>
            <a:r>
              <a:rPr lang="en-US" baseline="30000" dirty="0" smtClean="0"/>
              <a:t>2</a:t>
            </a:r>
          </a:p>
          <a:p>
            <a:pPr marL="0" indent="0">
              <a:buNone/>
            </a:pPr>
            <a:endParaRPr lang="en-US" baseline="30000" dirty="0" smtClean="0"/>
          </a:p>
          <a:p>
            <a:r>
              <a:rPr lang="en-US" dirty="0" smtClean="0"/>
              <a:t>FROGBOX can provide SME Retailers an opportunity to incorporate GSCM practices</a:t>
            </a:r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5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Alternative expansion strategy – </a:t>
            </a:r>
            <a:br>
              <a:rPr lang="en-US" dirty="0" smtClean="0"/>
            </a:br>
            <a:r>
              <a:rPr lang="en-US" dirty="0" smtClean="0"/>
              <a:t>Canadian SME corporate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39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Expansion of Canadian </a:t>
            </a:r>
            <a:br>
              <a:rPr lang="en-US" dirty="0" smtClean="0"/>
            </a:br>
            <a:r>
              <a:rPr lang="en-US" dirty="0" smtClean="0"/>
              <a:t>commercial </a:t>
            </a:r>
            <a:r>
              <a:rPr lang="en-US" dirty="0"/>
              <a:t>b</a:t>
            </a:r>
            <a:r>
              <a:rPr lang="en-US" dirty="0" smtClean="0"/>
              <a:t>usiness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pPr/>
              <a:t>47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416791"/>
              </p:ext>
            </p:extLst>
          </p:nvPr>
        </p:nvGraphicFramePr>
        <p:xfrm>
          <a:off x="704756" y="1663700"/>
          <a:ext cx="7747684" cy="402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3045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Moving truck </a:t>
            </a:r>
            <a:r>
              <a:rPr lang="en-US" dirty="0"/>
              <a:t>p</a:t>
            </a:r>
            <a:r>
              <a:rPr lang="en-US" dirty="0" smtClean="0"/>
              <a:t>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Trucks are stocked with 3 free box rentals with purchase of more available at higher than usual unit rate to compensate for sampling</a:t>
            </a:r>
          </a:p>
          <a:p>
            <a:r>
              <a:rPr lang="en-US" dirty="0" smtClean="0"/>
              <a:t>Costs come out of marketing budget</a:t>
            </a:r>
          </a:p>
          <a:p>
            <a:r>
              <a:rPr lang="en-US" dirty="0" smtClean="0"/>
              <a:t>Penetrance into market segment that doesn’t usually buy or rent boxes</a:t>
            </a:r>
          </a:p>
          <a:p>
            <a:r>
              <a:rPr lang="en-US" dirty="0" smtClean="0"/>
              <a:t>Pick-up at new pad 1-2 weeks later</a:t>
            </a:r>
          </a:p>
          <a:p>
            <a:r>
              <a:rPr lang="en-US" dirty="0" smtClean="0"/>
              <a:t>Customer information acquired for future sales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29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Competitive landscape is fragmented and local</a:t>
            </a:r>
            <a:endParaRPr lang="en-US" sz="2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4</a:t>
            </a:fld>
            <a:endParaRPr lang="en-US"/>
          </a:p>
        </p:txBody>
      </p:sp>
      <p:pic>
        <p:nvPicPr>
          <p:cNvPr id="19" name="Picture 18" descr="competition.tiff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5" t="28476" r="6193" b="6310"/>
          <a:stretch/>
        </p:blipFill>
        <p:spPr>
          <a:xfrm>
            <a:off x="995578" y="1207569"/>
            <a:ext cx="7073529" cy="49681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78233" y="4725256"/>
            <a:ext cx="1390137" cy="307777"/>
          </a:xfrm>
          <a:prstGeom prst="rect">
            <a:avLst/>
          </a:prstGeom>
          <a:solidFill>
            <a:srgbClr val="1EE13C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GreenWayBoxes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712093" y="5193979"/>
            <a:ext cx="920256" cy="307777"/>
          </a:xfrm>
          <a:prstGeom prst="rect">
            <a:avLst/>
          </a:prstGeom>
          <a:solidFill>
            <a:srgbClr val="DA6CAF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BungoBox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641219" y="3094756"/>
            <a:ext cx="779029" cy="307777"/>
          </a:xfrm>
          <a:prstGeom prst="rect">
            <a:avLst/>
          </a:prstGeom>
          <a:solidFill>
            <a:srgbClr val="FBF457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FrogBox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643358" y="3791444"/>
            <a:ext cx="1231377" cy="307777"/>
          </a:xfrm>
          <a:prstGeom prst="rect">
            <a:avLst/>
          </a:prstGeom>
          <a:solidFill>
            <a:srgbClr val="E64B47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RentOurBoxes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6254519" y="4262673"/>
            <a:ext cx="905879" cy="307777"/>
          </a:xfrm>
          <a:prstGeom prst="rect">
            <a:avLst/>
          </a:prstGeom>
          <a:solidFill>
            <a:srgbClr val="5881FD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JuggleBox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125495" y="5068270"/>
            <a:ext cx="1495772" cy="307777"/>
          </a:xfrm>
          <a:prstGeom prst="rect">
            <a:avLst/>
          </a:prstGeom>
          <a:solidFill>
            <a:srgbClr val="54D7D7"/>
          </a:solidFill>
          <a:ln w="317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Rent-a-Green-Box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3747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possible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Seasonal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C</a:t>
            </a:r>
            <a:r>
              <a:rPr lang="en-US" dirty="0" smtClean="0"/>
              <a:t>hristmas)</a:t>
            </a:r>
          </a:p>
          <a:p>
            <a:r>
              <a:rPr lang="en-US" dirty="0" smtClean="0"/>
              <a:t>Retail businesses</a:t>
            </a:r>
          </a:p>
          <a:p>
            <a:r>
              <a:rPr lang="en-US" dirty="0" smtClean="0"/>
              <a:t>Condo storage (seasonal out of city)</a:t>
            </a:r>
            <a:br>
              <a:rPr lang="en-US" dirty="0" smtClean="0"/>
            </a:br>
            <a:r>
              <a:rPr lang="en-US" dirty="0" smtClean="0"/>
              <a:t>(new space)</a:t>
            </a:r>
          </a:p>
          <a:p>
            <a:r>
              <a:rPr lang="en-US" dirty="0" smtClean="0"/>
              <a:t>Cluttered garage people</a:t>
            </a:r>
          </a:p>
          <a:p>
            <a:r>
              <a:rPr lang="en-US" dirty="0" smtClean="0"/>
              <a:t>Old people moving to homes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31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Seasonal price adjustment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Lower prices in moving off season to drive higher volume of sales, and higher total revenue during this time</a:t>
            </a:r>
          </a:p>
          <a:p>
            <a:endParaRPr lang="en-US" dirty="0" smtClean="0"/>
          </a:p>
          <a:p>
            <a:r>
              <a:rPr lang="en-US" dirty="0" smtClean="0"/>
              <a:t>When excess boxes are not being used offer sample service</a:t>
            </a:r>
          </a:p>
          <a:p>
            <a:endParaRPr lang="en-US" dirty="0" smtClean="0"/>
          </a:p>
          <a:p>
            <a:r>
              <a:rPr lang="en-US" dirty="0" smtClean="0"/>
              <a:t>Get use out of idle boxes from Oct-Dec and Feb-Apr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340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efficient </a:t>
            </a:r>
            <a:r>
              <a:rPr lang="en-US" dirty="0"/>
              <a:t>t</a:t>
            </a:r>
            <a:r>
              <a:rPr lang="en-US" dirty="0" smtClean="0"/>
              <a:t>rucks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5613"/>
            <a:ext cx="8229600" cy="4525963"/>
          </a:xfrm>
        </p:spPr>
        <p:txBody>
          <a:bodyPr/>
          <a:lstStyle/>
          <a:p>
            <a:r>
              <a:rPr lang="en-US" dirty="0" smtClean="0"/>
              <a:t>Mitsubishi Canter ecohybird</a:t>
            </a:r>
          </a:p>
          <a:p>
            <a:r>
              <a:rPr lang="en-US" dirty="0" smtClean="0"/>
              <a:t>Kenworth hybrid available in Canada</a:t>
            </a:r>
          </a:p>
          <a:p>
            <a:r>
              <a:rPr lang="en-US" dirty="0" smtClean="0"/>
              <a:t>Could result in fuel savings of 26% of current fleet</a:t>
            </a:r>
          </a:p>
          <a:p>
            <a:r>
              <a:rPr lang="en-US" dirty="0" smtClean="0"/>
              <a:t>In a city of 500,000 people, this could result in a 5-year savings of $66,300 </a:t>
            </a:r>
          </a:p>
          <a:p>
            <a:r>
              <a:rPr lang="en-US" dirty="0" smtClean="0"/>
              <a:t>This savings justifies the higher initial vehicle cost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51</a:t>
            </a:fld>
            <a:endParaRPr lang="en-US" dirty="0"/>
          </a:p>
        </p:txBody>
      </p:sp>
      <p:pic>
        <p:nvPicPr>
          <p:cNvPr id="7" name="Picture 6" descr="586CoverHea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758" y="4325839"/>
            <a:ext cx="4244788" cy="191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72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Pre-payment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Reduces high cancellation rate at last minute</a:t>
            </a:r>
          </a:p>
          <a:p>
            <a:r>
              <a:rPr lang="en-US" dirty="0" smtClean="0"/>
              <a:t>Credit card on file if boxes are lost or stolen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864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Pilot program in compatible Western markets</a:t>
            </a:r>
          </a:p>
          <a:p>
            <a:r>
              <a:rPr lang="en-US" dirty="0" smtClean="0"/>
              <a:t>Look for population density, high housing turn-over rate, environmentally conscious citizens</a:t>
            </a:r>
          </a:p>
          <a:p>
            <a:r>
              <a:rPr lang="en-US" dirty="0" smtClean="0"/>
              <a:t>Potential for scaling-up the business across multiple countries with limited taxation or other disincentives</a:t>
            </a:r>
          </a:p>
          <a:p>
            <a:endParaRPr lang="en-US" dirty="0"/>
          </a:p>
          <a:p>
            <a:r>
              <a:rPr lang="en-US" dirty="0" smtClean="0"/>
              <a:t>Possible pilot program markets:</a:t>
            </a:r>
          </a:p>
          <a:p>
            <a:pPr lvl="2"/>
            <a:r>
              <a:rPr lang="en-US" dirty="0" smtClean="0"/>
              <a:t>Scandinavia &amp; Northern Europe</a:t>
            </a:r>
          </a:p>
          <a:p>
            <a:pPr lvl="2"/>
            <a:r>
              <a:rPr lang="en-US" dirty="0" smtClean="0"/>
              <a:t>United Kingdom</a:t>
            </a:r>
          </a:p>
          <a:p>
            <a:pPr lvl="2"/>
            <a:r>
              <a:rPr lang="en-US" dirty="0" smtClean="0"/>
              <a:t>Australia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11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strategy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54</a:t>
            </a:fld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57200" y="1175076"/>
            <a:ext cx="8244000" cy="552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Calibri"/>
                <a:cs typeface="Calibri"/>
              </a:rPr>
              <a:t>Sell Company outright (buy-out?)</a:t>
            </a:r>
          </a:p>
          <a:p>
            <a:pPr marL="914400" lvl="1" indent="-457200">
              <a:buFont typeface="Arial"/>
              <a:buChar char="•"/>
            </a:pPr>
            <a:r>
              <a:rPr lang="en-US" sz="2300" dirty="0" smtClean="0">
                <a:latin typeface="Calibri"/>
                <a:cs typeface="Calibri"/>
              </a:rPr>
              <a:t>What is the potential future value of the company to a competitor?</a:t>
            </a:r>
          </a:p>
          <a:p>
            <a:pPr marL="914400" lvl="1" indent="-457200">
              <a:buFont typeface="Arial"/>
              <a:buChar char="•"/>
            </a:pPr>
            <a:r>
              <a:rPr lang="en-US" sz="2300" dirty="0" smtClean="0">
                <a:latin typeface="Calibri"/>
                <a:cs typeface="Calibri"/>
              </a:rPr>
              <a:t>Generally, use a multiple of earnings to calculate this. I.e. 5-10x current annual revenue.</a:t>
            </a:r>
          </a:p>
          <a:p>
            <a:pPr marL="914400" lvl="1" indent="-457200">
              <a:buFont typeface="Arial"/>
              <a:buChar char="•"/>
            </a:pPr>
            <a:r>
              <a:rPr lang="en-US" sz="2300" dirty="0" smtClean="0">
                <a:latin typeface="Calibri"/>
                <a:cs typeface="Calibri"/>
              </a:rPr>
              <a:t>Timeframe: 2-5 years?</a:t>
            </a:r>
          </a:p>
          <a:p>
            <a:pPr marL="457200" indent="-457200"/>
            <a:endParaRPr lang="en-US" sz="1400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dirty="0" smtClean="0">
                <a:latin typeface="Calibri"/>
                <a:cs typeface="Calibri"/>
              </a:rPr>
              <a:t>Merger w/ competitor</a:t>
            </a:r>
          </a:p>
          <a:p>
            <a:pPr marL="914400" lvl="1" indent="-457200">
              <a:buFont typeface="Arial"/>
              <a:buChar char="•"/>
            </a:pPr>
            <a:r>
              <a:rPr lang="en-US" sz="2300" dirty="0" smtClean="0">
                <a:latin typeface="Calibri"/>
                <a:cs typeface="Calibri"/>
              </a:rPr>
              <a:t>What cost savings could be realized by a merger? Synergies? Increased market share? Reduced competition? Difficult to calculate. Depends on future viability of business model, strength of competition, etc.</a:t>
            </a:r>
          </a:p>
          <a:p>
            <a:pPr marL="914400" lvl="1" indent="-457200">
              <a:buFont typeface="Arial"/>
              <a:buChar char="•"/>
            </a:pPr>
            <a:r>
              <a:rPr lang="en-US" sz="2300" dirty="0" smtClean="0">
                <a:latin typeface="Calibri"/>
                <a:cs typeface="Calibri"/>
              </a:rPr>
              <a:t>Timeframe: 2-5 years?</a:t>
            </a:r>
          </a:p>
          <a:p>
            <a:pPr marL="457200" indent="-457200"/>
            <a:endParaRPr lang="en-US" sz="1400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dirty="0" smtClean="0">
                <a:latin typeface="Calibri"/>
                <a:cs typeface="Calibri"/>
              </a:rPr>
              <a:t>Initial Public Offering (IPO)</a:t>
            </a:r>
          </a:p>
          <a:p>
            <a:pPr marL="914400" lvl="1" indent="-457200">
              <a:buFont typeface="Arial"/>
              <a:buChar char="•"/>
            </a:pPr>
            <a:r>
              <a:rPr lang="en-US" sz="2300" dirty="0" smtClean="0">
                <a:latin typeface="Calibri"/>
                <a:cs typeface="Calibri"/>
              </a:rPr>
              <a:t>Requirements (see next slide)</a:t>
            </a:r>
          </a:p>
          <a:p>
            <a:pPr marL="914400" lvl="1" indent="-457200">
              <a:buFont typeface="Arial"/>
              <a:buChar char="•"/>
            </a:pPr>
            <a:r>
              <a:rPr lang="en-US" sz="2300" dirty="0" smtClean="0">
                <a:latin typeface="Calibri"/>
                <a:cs typeface="Calibri"/>
              </a:rPr>
              <a:t>Best to be able to clearly demonstrate to investors growth potential and track record of *profitability*</a:t>
            </a:r>
          </a:p>
          <a:p>
            <a:pPr marL="914400" lvl="1" indent="-457200">
              <a:buFont typeface="Arial"/>
              <a:buChar char="•"/>
            </a:pPr>
            <a:r>
              <a:rPr lang="en-US" sz="2300" dirty="0" smtClean="0">
                <a:latin typeface="Calibri"/>
                <a:cs typeface="Calibri"/>
              </a:rPr>
              <a:t>May require a longer-term investment: Timeframe 5-10 years?</a:t>
            </a:r>
          </a:p>
          <a:p>
            <a:pPr marL="457200" indent="-457200"/>
            <a:endParaRPr lang="en-US" sz="1400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dirty="0" smtClean="0">
                <a:latin typeface="Calibri"/>
                <a:cs typeface="Calibri"/>
              </a:rPr>
              <a:t>Liquidate Assets and walk away from the business</a:t>
            </a:r>
          </a:p>
          <a:p>
            <a:pPr marL="914400" lvl="1" indent="-457200">
              <a:buFont typeface="Arial"/>
              <a:buChar char="•"/>
            </a:pPr>
            <a:r>
              <a:rPr lang="en-US" sz="2300" dirty="0" smtClean="0">
                <a:latin typeface="Calibri"/>
                <a:cs typeface="Calibri"/>
              </a:rPr>
              <a:t>What is the crisis valuation for this company?</a:t>
            </a:r>
          </a:p>
          <a:p>
            <a:pPr marL="914400" lvl="1" indent="-457200">
              <a:buFont typeface="Arial"/>
              <a:buChar char="•"/>
            </a:pPr>
            <a:r>
              <a:rPr lang="en-US" sz="2300" dirty="0" smtClean="0">
                <a:latin typeface="Calibri"/>
                <a:cs typeface="Calibri"/>
              </a:rPr>
              <a:t>What are the hard assets that the company could liquidate?</a:t>
            </a:r>
          </a:p>
          <a:p>
            <a:pPr marL="914400" lvl="1" indent="-457200">
              <a:buFont typeface="Arial"/>
              <a:buChar char="•"/>
            </a:pPr>
            <a:r>
              <a:rPr lang="en-US" sz="2300" dirty="0" smtClean="0">
                <a:latin typeface="Calibri"/>
                <a:cs typeface="Calibri"/>
              </a:rPr>
              <a:t>Timeframe: N/A</a:t>
            </a:r>
          </a:p>
        </p:txBody>
      </p:sp>
    </p:spTree>
    <p:extLst>
      <p:ext uri="{BB962C8B-B14F-4D97-AF65-F5344CB8AC3E}">
        <p14:creationId xmlns:p14="http://schemas.microsoft.com/office/powerpoint/2010/main" val="24644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Financing growth </a:t>
            </a:r>
            <a:r>
              <a:rPr lang="en-US" dirty="0"/>
              <a:t>s</a:t>
            </a:r>
            <a:r>
              <a:rPr lang="en-US" dirty="0" smtClean="0"/>
              <a:t>trategies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55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79295" y="4720183"/>
            <a:ext cx="8830234" cy="2100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2000" dirty="0" smtClean="0">
                <a:latin typeface="Calibri"/>
                <a:cs typeface="Calibri"/>
              </a:rPr>
              <a:t>Corporate expansion in US should be funded by Angel Investors &amp; Venture Capitalists – con: dilution of founder equity stake</a:t>
            </a:r>
          </a:p>
          <a:p>
            <a:pPr marL="457200" indent="-457200"/>
            <a:r>
              <a:rPr lang="en-US" sz="2000" dirty="0" smtClean="0">
                <a:latin typeface="Calibri"/>
                <a:cs typeface="Calibri"/>
              </a:rPr>
              <a:t>Delay IPO to maximize return to investors &amp; founders – TSX requires net tangible assets of $7.5M; Venture Tier 1 $500k, Venture Tier 2 $1M</a:t>
            </a:r>
          </a:p>
        </p:txBody>
      </p:sp>
      <p:pic>
        <p:nvPicPr>
          <p:cNvPr id="6" name="Picture 5" descr="FinancingGrowthCompani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49" y="1274846"/>
            <a:ext cx="6985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98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ZipCar </a:t>
            </a:r>
            <a:r>
              <a:rPr lang="en-US" dirty="0"/>
              <a:t>m</a:t>
            </a:r>
            <a:r>
              <a:rPr lang="en-US" dirty="0" smtClean="0"/>
              <a:t>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645" y="1600200"/>
            <a:ext cx="8636002" cy="452596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12 year model – Founded in 2000. Sold to Avis in 2013 for $500M</a:t>
            </a:r>
          </a:p>
          <a:p>
            <a:r>
              <a:rPr lang="en-US" sz="2000" dirty="0" smtClean="0">
                <a:latin typeface="Calibri"/>
                <a:cs typeface="Calibri"/>
              </a:rPr>
              <a:t>Expanded gradually to multiple markets, obtained multiple rounds of financing to fund growth (</a:t>
            </a:r>
            <a:r>
              <a:rPr lang="fr-FR" sz="2000" dirty="0" smtClean="0">
                <a:latin typeface="Calibri"/>
                <a:cs typeface="Calibri"/>
              </a:rPr>
              <a:t>’</a:t>
            </a:r>
            <a:r>
              <a:rPr lang="en-US" sz="2000" dirty="0" smtClean="0">
                <a:latin typeface="Calibri"/>
                <a:cs typeface="Calibri"/>
              </a:rPr>
              <a:t>05, </a:t>
            </a:r>
            <a:r>
              <a:rPr lang="fr-FR" sz="2000" dirty="0" smtClean="0">
                <a:latin typeface="Calibri"/>
                <a:cs typeface="Calibri"/>
              </a:rPr>
              <a:t>’</a:t>
            </a:r>
            <a:r>
              <a:rPr lang="en-US" sz="2000" dirty="0" smtClean="0">
                <a:latin typeface="Calibri"/>
                <a:cs typeface="Calibri"/>
              </a:rPr>
              <a:t>06), major merger with competitor (‘07), international acquisitions (‘10), IPO (</a:t>
            </a:r>
            <a:r>
              <a:rPr lang="fr-FR" sz="2000" dirty="0" smtClean="0">
                <a:latin typeface="Calibri"/>
                <a:cs typeface="Calibri"/>
              </a:rPr>
              <a:t>’</a:t>
            </a:r>
            <a:r>
              <a:rPr lang="en-US" sz="2000" dirty="0" smtClean="0">
                <a:latin typeface="Calibri"/>
                <a:cs typeface="Calibri"/>
              </a:rPr>
              <a:t>11), first full-year of profitability (‘12), sold company (‘13).</a:t>
            </a:r>
          </a:p>
          <a:p>
            <a:endParaRPr lang="en-US" sz="20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latin typeface="Calibri"/>
                <a:cs typeface="Calibri"/>
              </a:rPr>
              <a:t>Sell Company outright (buy-out?)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What is the potential future value of the company to a competitor?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Generally, use a multiple of earnings to calculate this. </a:t>
            </a:r>
            <a:r>
              <a:rPr lang="en-US" sz="2000" dirty="0" smtClean="0">
                <a:latin typeface="Calibri"/>
                <a:cs typeface="Calibri"/>
              </a:rPr>
              <a:t>This will be very industry specific and could take into account intangibles.</a:t>
            </a:r>
            <a:endParaRPr lang="en-US" sz="2000" dirty="0">
              <a:latin typeface="Calibri"/>
              <a:cs typeface="Calibri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latin typeface="Calibri"/>
                <a:cs typeface="Calibri"/>
              </a:rPr>
              <a:t>Potential timeframe for FROGBOX – depends on strength of competitors, interest from other industry players ($B moving companies) and other intangibles.</a:t>
            </a:r>
            <a:endParaRPr lang="en-US" sz="2000" dirty="0">
              <a:latin typeface="Calibri"/>
              <a:cs typeface="Calibri"/>
            </a:endParaRPr>
          </a:p>
          <a:p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63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8"/>
            <a:ext cx="6595035" cy="11430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Establish 80 new US locations over 3 years</a:t>
            </a:r>
            <a:endParaRPr lang="en-US" sz="2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 descr="Final Expansion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2" t="22720" r="7656" b="12068"/>
          <a:stretch/>
        </p:blipFill>
        <p:spPr>
          <a:xfrm>
            <a:off x="997199" y="1206000"/>
            <a:ext cx="7073280" cy="49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12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18"/>
            <a:ext cx="6773333" cy="1143000"/>
          </a:xfrm>
        </p:spPr>
        <p:txBody>
          <a:bodyPr anchor="ctr">
            <a:noAutofit/>
          </a:bodyPr>
          <a:lstStyle/>
          <a:p>
            <a:r>
              <a:rPr lang="en-US" sz="2500" dirty="0" smtClean="0"/>
              <a:t>FROGBOX aggressive US expansion strategy</a:t>
            </a:r>
            <a:endParaRPr lang="en-US" sz="2500" dirty="0"/>
          </a:p>
        </p:txBody>
      </p:sp>
      <p:sp>
        <p:nvSpPr>
          <p:cNvPr id="14" name="Chevron 13"/>
          <p:cNvSpPr/>
          <p:nvPr/>
        </p:nvSpPr>
        <p:spPr>
          <a:xfrm>
            <a:off x="950253" y="4653280"/>
            <a:ext cx="3515360" cy="1209040"/>
          </a:xfrm>
          <a:prstGeom prst="chevron">
            <a:avLst/>
          </a:prstGeom>
          <a:solidFill>
            <a:srgbClr val="00A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dirty="0"/>
              <a:t>Establish </a:t>
            </a:r>
            <a:r>
              <a:rPr lang="en-CA" dirty="0" smtClean="0"/>
              <a:t>brand dominance through community marketing</a:t>
            </a:r>
            <a:endParaRPr lang="en-CA" dirty="0"/>
          </a:p>
        </p:txBody>
      </p:sp>
      <p:sp>
        <p:nvSpPr>
          <p:cNvPr id="16" name="Chevron 15"/>
          <p:cNvSpPr/>
          <p:nvPr/>
        </p:nvSpPr>
        <p:spPr>
          <a:xfrm>
            <a:off x="950253" y="3261360"/>
            <a:ext cx="3515360" cy="1209040"/>
          </a:xfrm>
          <a:prstGeom prst="chevron">
            <a:avLst/>
          </a:prstGeom>
          <a:solidFill>
            <a:srgbClr val="00A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dirty="0" smtClean="0"/>
              <a:t>Expand from flagship </a:t>
            </a:r>
            <a:r>
              <a:rPr lang="en-CA" dirty="0"/>
              <a:t>locations through a  franchise model</a:t>
            </a:r>
          </a:p>
        </p:txBody>
      </p:sp>
      <p:sp>
        <p:nvSpPr>
          <p:cNvPr id="17" name="Chevron 16"/>
          <p:cNvSpPr/>
          <p:nvPr/>
        </p:nvSpPr>
        <p:spPr>
          <a:xfrm>
            <a:off x="950253" y="1879600"/>
            <a:ext cx="3515360" cy="1209040"/>
          </a:xfrm>
          <a:prstGeom prst="chevron">
            <a:avLst/>
          </a:prstGeom>
          <a:solidFill>
            <a:srgbClr val="00A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Initiate US </a:t>
            </a:r>
            <a:r>
              <a:rPr lang="en-CA" dirty="0"/>
              <a:t>expansion </a:t>
            </a:r>
            <a:r>
              <a:rPr lang="en-CA" dirty="0" smtClean="0"/>
              <a:t>with </a:t>
            </a:r>
            <a:r>
              <a:rPr lang="en-CA" dirty="0"/>
              <a:t>4 flagship corporate </a:t>
            </a:r>
            <a:r>
              <a:rPr lang="en-CA" dirty="0" smtClean="0"/>
              <a:t>locations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5537189" y="3220720"/>
            <a:ext cx="3149611" cy="1391920"/>
          </a:xfrm>
          <a:prstGeom prst="rect">
            <a:avLst/>
          </a:prstGeom>
          <a:solidFill>
            <a:srgbClr val="89C735"/>
          </a:solidFill>
          <a:ln>
            <a:solidFill>
              <a:srgbClr val="89C7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Dominance of North American moving box market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 rot="10800000">
            <a:off x="4838432" y="1879598"/>
            <a:ext cx="389467" cy="3982721"/>
          </a:xfrm>
          <a:prstGeom prst="leftBrace">
            <a:avLst/>
          </a:prstGeom>
          <a:noFill/>
          <a:ln>
            <a:solidFill>
              <a:srgbClr val="A2A3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2964" y="3146313"/>
            <a:ext cx="4381231" cy="293265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47546" y="6431583"/>
            <a:ext cx="2133600" cy="365125"/>
          </a:xfrm>
        </p:spPr>
        <p:txBody>
          <a:bodyPr/>
          <a:lstStyle/>
          <a:p>
            <a:fld id="{CA18955D-5DFA-7145-804F-8D560359149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36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90593"/>
              </p:ext>
            </p:extLst>
          </p:nvPr>
        </p:nvGraphicFramePr>
        <p:xfrm>
          <a:off x="674064" y="1526569"/>
          <a:ext cx="7663112" cy="44644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45391"/>
                <a:gridCol w="2205907"/>
                <a:gridCol w="2205907"/>
                <a:gridCol w="2205907"/>
              </a:tblGrid>
              <a:tr h="4272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3212" marR="83212" marT="41606" marB="41606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Corporate</a:t>
                      </a:r>
                      <a:endParaRPr lang="en-US" sz="1600" dirty="0"/>
                    </a:p>
                  </a:txBody>
                  <a:tcPr marL="83212" marR="83212" marT="41606" marB="41606" anchor="ctr">
                    <a:solidFill>
                      <a:srgbClr val="A2A3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Franchise</a:t>
                      </a:r>
                      <a:endParaRPr lang="en-US" sz="1600" dirty="0"/>
                    </a:p>
                  </a:txBody>
                  <a:tcPr marL="83212" marR="83212" marT="41606" marB="41606" anchor="ctr">
                    <a:solidFill>
                      <a:srgbClr val="A2A3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Blended</a:t>
                      </a:r>
                      <a:r>
                        <a:rPr lang="en-US" sz="1600" baseline="0" dirty="0" smtClean="0"/>
                        <a:t> Model</a:t>
                      </a:r>
                      <a:endParaRPr lang="en-US" sz="1600" dirty="0"/>
                    </a:p>
                  </a:txBody>
                  <a:tcPr marL="83212" marR="83212" marT="41606" marB="41606" anchor="ctr">
                    <a:solidFill>
                      <a:srgbClr val="89C735"/>
                    </a:solidFill>
                  </a:tcPr>
                </a:tc>
              </a:tr>
              <a:tr h="5766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Profit Margin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83212" marR="83212" marT="41606" marB="41606" anchor="ctr">
                    <a:solidFill>
                      <a:srgbClr val="00A4C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en-US" sz="1300" baseline="0" dirty="0" smtClean="0"/>
                        <a:t>~20%</a:t>
                      </a:r>
                    </a:p>
                  </a:txBody>
                  <a:tcPr marL="83212" marR="83212" marT="41606" marB="41606" anchor="ctr">
                    <a:solidFill>
                      <a:srgbClr val="A2A3A4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en-US" sz="1300" baseline="0" dirty="0" smtClean="0"/>
                        <a:t>7%</a:t>
                      </a:r>
                      <a:endParaRPr lang="en-US" sz="1300" dirty="0"/>
                    </a:p>
                  </a:txBody>
                  <a:tcPr marL="83212" marR="83212" marT="41606" marB="41606" anchor="ctr">
                    <a:solidFill>
                      <a:srgbClr val="A2A3A4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en-US" sz="1300" dirty="0" smtClean="0"/>
                        <a:t>~20% from Corporate</a:t>
                      </a:r>
                    </a:p>
                    <a:p>
                      <a:pPr marL="0" indent="0" algn="ctr">
                        <a:buFont typeface="Arial"/>
                        <a:buNone/>
                      </a:pPr>
                      <a:r>
                        <a:rPr lang="en-US" sz="1300" dirty="0" smtClean="0"/>
                        <a:t>7%</a:t>
                      </a:r>
                      <a:r>
                        <a:rPr lang="en-US" sz="1300" baseline="0" dirty="0" smtClean="0"/>
                        <a:t> from Franchises</a:t>
                      </a:r>
                    </a:p>
                  </a:txBody>
                  <a:tcPr marL="83212" marR="83212" marT="41606" marB="41606" anchor="ctr">
                    <a:solidFill>
                      <a:srgbClr val="89C735">
                        <a:alpha val="30000"/>
                      </a:srgbClr>
                    </a:solidFill>
                  </a:tcPr>
                </a:tc>
              </a:tr>
              <a:tr h="1101335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Funding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83212" marR="83212" marT="41606" marB="41606" anchor="ctr">
                    <a:solidFill>
                      <a:srgbClr val="00A4C8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300" baseline="0" dirty="0" smtClean="0"/>
                        <a:t>High initial costs to fund large number of corporate locations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300" baseline="0" dirty="0" smtClean="0"/>
                        <a:t>Requires outside investors and ownership stake</a:t>
                      </a:r>
                    </a:p>
                  </a:txBody>
                  <a:tcPr marL="83212" marR="83212" marT="41606" marB="41606">
                    <a:solidFill>
                      <a:srgbClr val="A2A3A4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300" baseline="0" dirty="0" smtClean="0"/>
                        <a:t>Franchisee investment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300" baseline="0" dirty="0" smtClean="0"/>
                        <a:t>Frees up current capital for system growth and development</a:t>
                      </a:r>
                    </a:p>
                  </a:txBody>
                  <a:tcPr marL="83212" marR="83212" marT="41606" marB="41606">
                    <a:solidFill>
                      <a:srgbClr val="A2A3A4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300" dirty="0" smtClean="0"/>
                        <a:t>Sufficient</a:t>
                      </a:r>
                      <a:r>
                        <a:rPr lang="en-US" sz="1300" baseline="0" dirty="0" smtClean="0"/>
                        <a:t> funding for initial corporate locations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300" baseline="0" dirty="0" smtClean="0"/>
                        <a:t>Ties up capital that could be used for marketing and PR</a:t>
                      </a:r>
                      <a:endParaRPr lang="en-US" sz="1300" dirty="0"/>
                    </a:p>
                  </a:txBody>
                  <a:tcPr marL="83212" marR="83212" marT="41606" marB="41606">
                    <a:solidFill>
                      <a:srgbClr val="89C735">
                        <a:alpha val="30000"/>
                      </a:srgbClr>
                    </a:solidFill>
                  </a:tcPr>
                </a:tc>
              </a:tr>
              <a:tr h="1114932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Training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83212" marR="83212" marT="41606" marB="41606" anchor="ctr">
                    <a:solidFill>
                      <a:srgbClr val="00A4C8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300" baseline="0" dirty="0" smtClean="0"/>
                        <a:t>Corporate staffing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300" baseline="0" dirty="0" smtClean="0"/>
                        <a:t>Allows for higher degree of system compliance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300" baseline="0" dirty="0" smtClean="0"/>
                        <a:t>Staffing issues with new expansion model</a:t>
                      </a:r>
                    </a:p>
                  </a:txBody>
                  <a:tcPr marL="83212" marR="83212" marT="41606" marB="41606">
                    <a:solidFill>
                      <a:srgbClr val="A2A3A4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300" dirty="0" smtClean="0"/>
                        <a:t>Consistent with existing expansion</a:t>
                      </a:r>
                      <a:r>
                        <a:rPr lang="en-US" sz="1300" baseline="0" dirty="0" smtClean="0"/>
                        <a:t> model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300" dirty="0" smtClean="0"/>
                        <a:t>Avoids "us vs. them” mentality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300" dirty="0" smtClean="0"/>
                        <a:t>Big</a:t>
                      </a:r>
                      <a:r>
                        <a:rPr lang="en-US" sz="1300" baseline="0" dirty="0" smtClean="0"/>
                        <a:t> city franchisee success</a:t>
                      </a:r>
                      <a:endParaRPr lang="en-US" sz="1300" dirty="0" smtClean="0"/>
                    </a:p>
                  </a:txBody>
                  <a:tcPr marL="83212" marR="83212" marT="41606" marB="41606">
                    <a:solidFill>
                      <a:srgbClr val="A2A3A4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300" dirty="0" smtClean="0"/>
                        <a:t>Training ground, and support system for new franchisees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300" dirty="0" smtClean="0"/>
                        <a:t>Corporate visibility</a:t>
                      </a:r>
                      <a:r>
                        <a:rPr lang="en-US" sz="1300" baseline="0" dirty="0" smtClean="0"/>
                        <a:t> of local o</a:t>
                      </a:r>
                      <a:r>
                        <a:rPr lang="en-US" sz="1300" dirty="0" smtClean="0"/>
                        <a:t>perational issues</a:t>
                      </a:r>
                    </a:p>
                  </a:txBody>
                  <a:tcPr marL="83212" marR="83212" marT="41606" marB="41606">
                    <a:solidFill>
                      <a:srgbClr val="89C735">
                        <a:alpha val="30000"/>
                      </a:srgbClr>
                    </a:solidFill>
                  </a:tcPr>
                </a:tc>
              </a:tr>
              <a:tr h="1054018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Brand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83212" marR="83212" marT="41606" marB="41606" anchor="ctr">
                    <a:solidFill>
                      <a:srgbClr val="00A4C8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300" baseline="0" dirty="0" smtClean="0"/>
                        <a:t>Highly uniform brand throughout locations</a:t>
                      </a:r>
                    </a:p>
                  </a:txBody>
                  <a:tcPr marL="83212" marR="83212" marT="41606" marB="41606">
                    <a:solidFill>
                      <a:srgbClr val="A2A3A4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300" dirty="0" smtClean="0"/>
                        <a:t>Risk brand consistency</a:t>
                      </a:r>
                      <a:r>
                        <a:rPr lang="en-US" sz="1300" baseline="0" dirty="0" smtClean="0"/>
                        <a:t> with franchisee compliance</a:t>
                      </a:r>
                      <a:endParaRPr lang="en-US" sz="1300" dirty="0"/>
                    </a:p>
                  </a:txBody>
                  <a:tcPr marL="83212" marR="83212" marT="41606" marB="41606">
                    <a:solidFill>
                      <a:srgbClr val="A2A3A4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300" dirty="0" smtClean="0"/>
                        <a:t>Higher quality assurance standards and brand consistency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300" dirty="0" smtClean="0"/>
                        <a:t>Test market for new products,</a:t>
                      </a:r>
                      <a:r>
                        <a:rPr lang="en-US" sz="1300" baseline="0" dirty="0" smtClean="0"/>
                        <a:t> and </a:t>
                      </a:r>
                      <a:r>
                        <a:rPr lang="en-US" sz="1300" dirty="0" smtClean="0"/>
                        <a:t>services</a:t>
                      </a:r>
                    </a:p>
                  </a:txBody>
                  <a:tcPr marL="83212" marR="83212" marT="41606" marB="41606">
                    <a:solidFill>
                      <a:srgbClr val="89C735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548"/>
            <a:ext cx="6729506" cy="11430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Corporate flagships help ensure regional </a:t>
            </a:r>
            <a:br>
              <a:rPr lang="en-US" sz="2500" dirty="0" smtClean="0"/>
            </a:br>
            <a:r>
              <a:rPr lang="en-US" sz="2500" dirty="0" smtClean="0"/>
              <a:t>franchise success through oversight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93777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8"/>
            <a:ext cx="6609976" cy="1143000"/>
          </a:xfrm>
        </p:spPr>
        <p:txBody>
          <a:bodyPr>
            <a:normAutofit/>
          </a:bodyPr>
          <a:lstStyle/>
          <a:p>
            <a:r>
              <a:rPr lang="en-US" sz="2500" dirty="0"/>
              <a:t>P</a:t>
            </a:r>
            <a:r>
              <a:rPr lang="en-US" sz="2500" dirty="0" smtClean="0"/>
              <a:t>hase one: Establish 4 regional flagship locations</a:t>
            </a:r>
            <a:endParaRPr lang="en-US" sz="2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955D-5DFA-7145-804F-8D560359149C}" type="slidenum">
              <a:rPr lang="en-US" smtClean="0"/>
              <a:t>8</a:t>
            </a:fld>
            <a:endParaRPr lang="en-US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792000" y="1152000"/>
            <a:ext cx="7560000" cy="5144573"/>
            <a:chOff x="188163" y="912543"/>
            <a:chExt cx="8711244" cy="5927994"/>
          </a:xfrm>
        </p:grpSpPr>
        <p:pic>
          <p:nvPicPr>
            <p:cNvPr id="6" name="Picture 5" descr="03.tif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1" t="28909" r="7201" b="9560"/>
            <a:stretch/>
          </p:blipFill>
          <p:spPr>
            <a:xfrm>
              <a:off x="188163" y="912543"/>
              <a:ext cx="8711244" cy="520217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42313" y="2673844"/>
              <a:ext cx="1208664" cy="38472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Vancouver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1424" y="4589311"/>
              <a:ext cx="1298035" cy="3847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Los Angeles</a:t>
              </a:r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97119" y="5081608"/>
              <a:ext cx="774679" cy="384721"/>
            </a:xfrm>
            <a:prstGeom prst="rect">
              <a:avLst/>
            </a:prstGeom>
            <a:solidFill>
              <a:srgbClr val="7DE8D6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Dallas</a:t>
              </a:r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24326" y="3796816"/>
              <a:ext cx="1106489" cy="38472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New York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46042" y="3929438"/>
              <a:ext cx="946283" cy="3847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Chicago</a:t>
              </a:r>
              <a:endParaRPr lang="en-US" sz="14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698416" y="3058537"/>
              <a:ext cx="1583609" cy="1411801"/>
            </a:xfrm>
            <a:custGeom>
              <a:avLst/>
              <a:gdLst>
                <a:gd name="connsiteX0" fmla="*/ 676795 w 1583609"/>
                <a:gd name="connsiteY0" fmla="*/ 1411801 h 1411801"/>
                <a:gd name="connsiteX1" fmla="*/ 894037 w 1583609"/>
                <a:gd name="connsiteY1" fmla="*/ 960589 h 1411801"/>
                <a:gd name="connsiteX2" fmla="*/ 1178123 w 1583609"/>
                <a:gd name="connsiteY2" fmla="*/ 826897 h 1411801"/>
                <a:gd name="connsiteX3" fmla="*/ 1211544 w 1583609"/>
                <a:gd name="connsiteY3" fmla="*/ 526089 h 1411801"/>
                <a:gd name="connsiteX4" fmla="*/ 1579184 w 1583609"/>
                <a:gd name="connsiteY4" fmla="*/ 417464 h 1411801"/>
                <a:gd name="connsiteX5" fmla="*/ 1403720 w 1583609"/>
                <a:gd name="connsiteY5" fmla="*/ 41454 h 1411801"/>
                <a:gd name="connsiteX6" fmla="*/ 1236611 w 1583609"/>
                <a:gd name="connsiteY6" fmla="*/ 41454 h 1411801"/>
                <a:gd name="connsiteX7" fmla="*/ 1061146 w 1583609"/>
                <a:gd name="connsiteY7" fmla="*/ 325551 h 1411801"/>
                <a:gd name="connsiteX8" fmla="*/ 476265 w 1583609"/>
                <a:gd name="connsiteY8" fmla="*/ 534445 h 1411801"/>
                <a:gd name="connsiteX9" fmla="*/ 4 w 1583609"/>
                <a:gd name="connsiteY9" fmla="*/ 835253 h 1411801"/>
                <a:gd name="connsiteX10" fmla="*/ 484620 w 1583609"/>
                <a:gd name="connsiteY10" fmla="*/ 826897 h 1411801"/>
                <a:gd name="connsiteX11" fmla="*/ 526397 w 1583609"/>
                <a:gd name="connsiteY11" fmla="*/ 1294820 h 1411801"/>
                <a:gd name="connsiteX12" fmla="*/ 693506 w 1583609"/>
                <a:gd name="connsiteY12" fmla="*/ 1361666 h 1411801"/>
                <a:gd name="connsiteX13" fmla="*/ 693506 w 1583609"/>
                <a:gd name="connsiteY13" fmla="*/ 1361666 h 141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83609" h="1411801">
                  <a:moveTo>
                    <a:pt x="676795" y="1411801"/>
                  </a:moveTo>
                  <a:cubicBezTo>
                    <a:pt x="743638" y="1234937"/>
                    <a:pt x="810482" y="1058073"/>
                    <a:pt x="894037" y="960589"/>
                  </a:cubicBezTo>
                  <a:cubicBezTo>
                    <a:pt x="977592" y="863105"/>
                    <a:pt x="1125205" y="899314"/>
                    <a:pt x="1178123" y="826897"/>
                  </a:cubicBezTo>
                  <a:cubicBezTo>
                    <a:pt x="1231041" y="754480"/>
                    <a:pt x="1144701" y="594328"/>
                    <a:pt x="1211544" y="526089"/>
                  </a:cubicBezTo>
                  <a:cubicBezTo>
                    <a:pt x="1278387" y="457850"/>
                    <a:pt x="1547155" y="498236"/>
                    <a:pt x="1579184" y="417464"/>
                  </a:cubicBezTo>
                  <a:cubicBezTo>
                    <a:pt x="1611213" y="336692"/>
                    <a:pt x="1460816" y="104122"/>
                    <a:pt x="1403720" y="41454"/>
                  </a:cubicBezTo>
                  <a:cubicBezTo>
                    <a:pt x="1346624" y="-21214"/>
                    <a:pt x="1293707" y="-5895"/>
                    <a:pt x="1236611" y="41454"/>
                  </a:cubicBezTo>
                  <a:cubicBezTo>
                    <a:pt x="1179515" y="88803"/>
                    <a:pt x="1187870" y="243386"/>
                    <a:pt x="1061146" y="325551"/>
                  </a:cubicBezTo>
                  <a:cubicBezTo>
                    <a:pt x="934422" y="407716"/>
                    <a:pt x="653122" y="449495"/>
                    <a:pt x="476265" y="534445"/>
                  </a:cubicBezTo>
                  <a:cubicBezTo>
                    <a:pt x="299408" y="619395"/>
                    <a:pt x="-1388" y="786511"/>
                    <a:pt x="4" y="835253"/>
                  </a:cubicBezTo>
                  <a:cubicBezTo>
                    <a:pt x="1396" y="883995"/>
                    <a:pt x="396888" y="750302"/>
                    <a:pt x="484620" y="826897"/>
                  </a:cubicBezTo>
                  <a:cubicBezTo>
                    <a:pt x="572352" y="903491"/>
                    <a:pt x="491583" y="1205692"/>
                    <a:pt x="526397" y="1294820"/>
                  </a:cubicBezTo>
                  <a:cubicBezTo>
                    <a:pt x="561211" y="1383948"/>
                    <a:pt x="693506" y="1361666"/>
                    <a:pt x="693506" y="1361666"/>
                  </a:cubicBezTo>
                  <a:lnTo>
                    <a:pt x="693506" y="1361666"/>
                  </a:lnTo>
                </a:path>
              </a:pathLst>
            </a:cu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947103" y="2848512"/>
              <a:ext cx="3234628" cy="1736678"/>
            </a:xfrm>
            <a:custGeom>
              <a:avLst/>
              <a:gdLst>
                <a:gd name="connsiteX0" fmla="*/ 2659407 w 3234628"/>
                <a:gd name="connsiteY0" fmla="*/ 1045278 h 1736678"/>
                <a:gd name="connsiteX1" fmla="*/ 2642696 w 3234628"/>
                <a:gd name="connsiteY1" fmla="*/ 928297 h 1736678"/>
                <a:gd name="connsiteX2" fmla="*/ 2692828 w 3234628"/>
                <a:gd name="connsiteY2" fmla="*/ 652557 h 1736678"/>
                <a:gd name="connsiteX3" fmla="*/ 2450520 w 3234628"/>
                <a:gd name="connsiteY3" fmla="*/ 477085 h 1736678"/>
                <a:gd name="connsiteX4" fmla="*/ 2258345 w 3234628"/>
                <a:gd name="connsiteY4" fmla="*/ 777893 h 1736678"/>
                <a:gd name="connsiteX5" fmla="*/ 2316833 w 3234628"/>
                <a:gd name="connsiteY5" fmla="*/ 393528 h 1736678"/>
                <a:gd name="connsiteX6" fmla="*/ 1949193 w 3234628"/>
                <a:gd name="connsiteY6" fmla="*/ 309970 h 1736678"/>
                <a:gd name="connsiteX7" fmla="*/ 1715240 w 3234628"/>
                <a:gd name="connsiteY7" fmla="*/ 84364 h 1736678"/>
                <a:gd name="connsiteX8" fmla="*/ 629031 w 3234628"/>
                <a:gd name="connsiteY8" fmla="*/ 806 h 1736678"/>
                <a:gd name="connsiteX9" fmla="*/ 152770 w 3234628"/>
                <a:gd name="connsiteY9" fmla="*/ 126143 h 1736678"/>
                <a:gd name="connsiteX10" fmla="*/ 10728 w 3234628"/>
                <a:gd name="connsiteY10" fmla="*/ 685980 h 1736678"/>
                <a:gd name="connsiteX11" fmla="*/ 395079 w 3234628"/>
                <a:gd name="connsiteY11" fmla="*/ 1638538 h 1736678"/>
                <a:gd name="connsiteX12" fmla="*/ 2876648 w 3234628"/>
                <a:gd name="connsiteY12" fmla="*/ 1663605 h 1736678"/>
                <a:gd name="connsiteX13" fmla="*/ 3219222 w 3234628"/>
                <a:gd name="connsiteY13" fmla="*/ 1262528 h 1736678"/>
                <a:gd name="connsiteX14" fmla="*/ 3127312 w 3234628"/>
                <a:gd name="connsiteY14" fmla="*/ 1061989 h 1736678"/>
                <a:gd name="connsiteX15" fmla="*/ 2701184 w 3234628"/>
                <a:gd name="connsiteY15" fmla="*/ 1128836 h 1736678"/>
                <a:gd name="connsiteX16" fmla="*/ 2617629 w 3234628"/>
                <a:gd name="connsiteY16" fmla="*/ 953364 h 173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34628" h="1736678">
                  <a:moveTo>
                    <a:pt x="2659407" y="1045278"/>
                  </a:moveTo>
                  <a:cubicBezTo>
                    <a:pt x="2648266" y="1019514"/>
                    <a:pt x="2637126" y="993750"/>
                    <a:pt x="2642696" y="928297"/>
                  </a:cubicBezTo>
                  <a:cubicBezTo>
                    <a:pt x="2648266" y="862844"/>
                    <a:pt x="2724857" y="727759"/>
                    <a:pt x="2692828" y="652557"/>
                  </a:cubicBezTo>
                  <a:cubicBezTo>
                    <a:pt x="2660799" y="577355"/>
                    <a:pt x="2522934" y="456196"/>
                    <a:pt x="2450520" y="477085"/>
                  </a:cubicBezTo>
                  <a:cubicBezTo>
                    <a:pt x="2378106" y="497974"/>
                    <a:pt x="2280626" y="791819"/>
                    <a:pt x="2258345" y="777893"/>
                  </a:cubicBezTo>
                  <a:cubicBezTo>
                    <a:pt x="2236064" y="763967"/>
                    <a:pt x="2368358" y="471515"/>
                    <a:pt x="2316833" y="393528"/>
                  </a:cubicBezTo>
                  <a:cubicBezTo>
                    <a:pt x="2265308" y="315541"/>
                    <a:pt x="2049458" y="361497"/>
                    <a:pt x="1949193" y="309970"/>
                  </a:cubicBezTo>
                  <a:cubicBezTo>
                    <a:pt x="1848928" y="258443"/>
                    <a:pt x="1935267" y="135891"/>
                    <a:pt x="1715240" y="84364"/>
                  </a:cubicBezTo>
                  <a:cubicBezTo>
                    <a:pt x="1495213" y="32837"/>
                    <a:pt x="889443" y="-6157"/>
                    <a:pt x="629031" y="806"/>
                  </a:cubicBezTo>
                  <a:cubicBezTo>
                    <a:pt x="368619" y="7769"/>
                    <a:pt x="255820" y="11947"/>
                    <a:pt x="152770" y="126143"/>
                  </a:cubicBezTo>
                  <a:cubicBezTo>
                    <a:pt x="49720" y="240339"/>
                    <a:pt x="-29657" y="433914"/>
                    <a:pt x="10728" y="685980"/>
                  </a:cubicBezTo>
                  <a:cubicBezTo>
                    <a:pt x="51113" y="938046"/>
                    <a:pt x="-82574" y="1475601"/>
                    <a:pt x="395079" y="1638538"/>
                  </a:cubicBezTo>
                  <a:cubicBezTo>
                    <a:pt x="872732" y="1801476"/>
                    <a:pt x="2405958" y="1726273"/>
                    <a:pt x="2876648" y="1663605"/>
                  </a:cubicBezTo>
                  <a:cubicBezTo>
                    <a:pt x="3347338" y="1600937"/>
                    <a:pt x="3177445" y="1362797"/>
                    <a:pt x="3219222" y="1262528"/>
                  </a:cubicBezTo>
                  <a:cubicBezTo>
                    <a:pt x="3260999" y="1162259"/>
                    <a:pt x="3213652" y="1084271"/>
                    <a:pt x="3127312" y="1061989"/>
                  </a:cubicBezTo>
                  <a:cubicBezTo>
                    <a:pt x="3040972" y="1039707"/>
                    <a:pt x="2786131" y="1146940"/>
                    <a:pt x="2701184" y="1128836"/>
                  </a:cubicBezTo>
                  <a:cubicBezTo>
                    <a:pt x="2616237" y="1110732"/>
                    <a:pt x="2617629" y="953364"/>
                    <a:pt x="2617629" y="953364"/>
                  </a:cubicBezTo>
                </a:path>
              </a:pathLst>
            </a:custGeom>
            <a:noFill/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244000" y="4402259"/>
              <a:ext cx="3023485" cy="1517122"/>
            </a:xfrm>
            <a:custGeom>
              <a:avLst/>
              <a:gdLst>
                <a:gd name="connsiteX0" fmla="*/ 925372 w 3023485"/>
                <a:gd name="connsiteY0" fmla="*/ 1413359 h 1517122"/>
                <a:gd name="connsiteX1" fmla="*/ 1234524 w 3023485"/>
                <a:gd name="connsiteY1" fmla="*/ 1012282 h 1517122"/>
                <a:gd name="connsiteX2" fmla="*/ 2003226 w 3023485"/>
                <a:gd name="connsiteY2" fmla="*/ 937080 h 1517122"/>
                <a:gd name="connsiteX3" fmla="*/ 2529620 w 3023485"/>
                <a:gd name="connsiteY3" fmla="*/ 1513628 h 1517122"/>
                <a:gd name="connsiteX4" fmla="*/ 2621530 w 3023485"/>
                <a:gd name="connsiteY4" fmla="*/ 1162685 h 1517122"/>
                <a:gd name="connsiteX5" fmla="*/ 2521264 w 3023485"/>
                <a:gd name="connsiteY5" fmla="*/ 836810 h 1517122"/>
                <a:gd name="connsiteX6" fmla="*/ 2997525 w 3023485"/>
                <a:gd name="connsiteY6" fmla="*/ 310397 h 1517122"/>
                <a:gd name="connsiteX7" fmla="*/ 2913971 w 3023485"/>
                <a:gd name="connsiteY7" fmla="*/ 1233 h 1517122"/>
                <a:gd name="connsiteX8" fmla="*/ 2521264 w 3023485"/>
                <a:gd name="connsiteY8" fmla="*/ 201772 h 1517122"/>
                <a:gd name="connsiteX9" fmla="*/ 265292 w 3023485"/>
                <a:gd name="connsiteY9" fmla="*/ 193416 h 1517122"/>
                <a:gd name="connsiteX10" fmla="*/ 114893 w 3023485"/>
                <a:gd name="connsiteY10" fmla="*/ 970503 h 1517122"/>
                <a:gd name="connsiteX11" fmla="*/ 925372 w 3023485"/>
                <a:gd name="connsiteY11" fmla="*/ 1413359 h 151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3485" h="1517122">
                  <a:moveTo>
                    <a:pt x="925372" y="1413359"/>
                  </a:moveTo>
                  <a:cubicBezTo>
                    <a:pt x="1111977" y="1420322"/>
                    <a:pt x="1054882" y="1091662"/>
                    <a:pt x="1234524" y="1012282"/>
                  </a:cubicBezTo>
                  <a:cubicBezTo>
                    <a:pt x="1414166" y="932902"/>
                    <a:pt x="1787377" y="853522"/>
                    <a:pt x="2003226" y="937080"/>
                  </a:cubicBezTo>
                  <a:cubicBezTo>
                    <a:pt x="2219075" y="1020638"/>
                    <a:pt x="2426569" y="1476027"/>
                    <a:pt x="2529620" y="1513628"/>
                  </a:cubicBezTo>
                  <a:cubicBezTo>
                    <a:pt x="2632671" y="1551229"/>
                    <a:pt x="2622923" y="1275488"/>
                    <a:pt x="2621530" y="1162685"/>
                  </a:cubicBezTo>
                  <a:cubicBezTo>
                    <a:pt x="2620137" y="1049882"/>
                    <a:pt x="2458598" y="978858"/>
                    <a:pt x="2521264" y="836810"/>
                  </a:cubicBezTo>
                  <a:cubicBezTo>
                    <a:pt x="2583930" y="694762"/>
                    <a:pt x="2932074" y="449660"/>
                    <a:pt x="2997525" y="310397"/>
                  </a:cubicBezTo>
                  <a:cubicBezTo>
                    <a:pt x="3062976" y="171134"/>
                    <a:pt x="2993348" y="19337"/>
                    <a:pt x="2913971" y="1233"/>
                  </a:cubicBezTo>
                  <a:cubicBezTo>
                    <a:pt x="2834594" y="-16871"/>
                    <a:pt x="2962711" y="169741"/>
                    <a:pt x="2521264" y="201772"/>
                  </a:cubicBezTo>
                  <a:cubicBezTo>
                    <a:pt x="2079818" y="233802"/>
                    <a:pt x="666354" y="65294"/>
                    <a:pt x="265292" y="193416"/>
                  </a:cubicBezTo>
                  <a:cubicBezTo>
                    <a:pt x="-135770" y="321538"/>
                    <a:pt x="9057" y="767179"/>
                    <a:pt x="114893" y="970503"/>
                  </a:cubicBezTo>
                  <a:cubicBezTo>
                    <a:pt x="220729" y="1173827"/>
                    <a:pt x="738767" y="1406396"/>
                    <a:pt x="925372" y="1413359"/>
                  </a:cubicBezTo>
                  <a:close/>
                </a:path>
              </a:pathLst>
            </a:custGeom>
            <a:noFill/>
            <a:ln w="25400">
              <a:solidFill>
                <a:srgbClr val="7DE8D6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447607" y="2811132"/>
              <a:ext cx="1790959" cy="2414011"/>
            </a:xfrm>
            <a:custGeom>
              <a:avLst/>
              <a:gdLst>
                <a:gd name="connsiteX0" fmla="*/ 1142584 w 1790959"/>
                <a:gd name="connsiteY0" fmla="*/ 2327668 h 2414011"/>
                <a:gd name="connsiteX1" fmla="*/ 1752532 w 1790959"/>
                <a:gd name="connsiteY1" fmla="*/ 2336024 h 2414011"/>
                <a:gd name="connsiteX2" fmla="*/ 1694044 w 1790959"/>
                <a:gd name="connsiteY2" fmla="*/ 1567293 h 2414011"/>
                <a:gd name="connsiteX3" fmla="*/ 1418314 w 1790959"/>
                <a:gd name="connsiteY3" fmla="*/ 1274841 h 2414011"/>
                <a:gd name="connsiteX4" fmla="*/ 1476802 w 1790959"/>
                <a:gd name="connsiteY4" fmla="*/ 322283 h 2414011"/>
                <a:gd name="connsiteX5" fmla="*/ 1192716 w 1790959"/>
                <a:gd name="connsiteY5" fmla="*/ 63254 h 2414011"/>
                <a:gd name="connsiteX6" fmla="*/ 173351 w 1790959"/>
                <a:gd name="connsiteY6" fmla="*/ 105032 h 2414011"/>
                <a:gd name="connsiteX7" fmla="*/ 56375 w 1790959"/>
                <a:gd name="connsiteY7" fmla="*/ 1166216 h 2414011"/>
                <a:gd name="connsiteX8" fmla="*/ 766588 w 1790959"/>
                <a:gd name="connsiteY8" fmla="*/ 2327668 h 2414011"/>
                <a:gd name="connsiteX9" fmla="*/ 1142584 w 1790959"/>
                <a:gd name="connsiteY9" fmla="*/ 2327668 h 241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0959" h="2414011">
                  <a:moveTo>
                    <a:pt x="1142584" y="2327668"/>
                  </a:moveTo>
                  <a:cubicBezTo>
                    <a:pt x="1306908" y="2329061"/>
                    <a:pt x="1660622" y="2462753"/>
                    <a:pt x="1752532" y="2336024"/>
                  </a:cubicBezTo>
                  <a:cubicBezTo>
                    <a:pt x="1844442" y="2209295"/>
                    <a:pt x="1749747" y="1744157"/>
                    <a:pt x="1694044" y="1567293"/>
                  </a:cubicBezTo>
                  <a:cubicBezTo>
                    <a:pt x="1638341" y="1390429"/>
                    <a:pt x="1454521" y="1482343"/>
                    <a:pt x="1418314" y="1274841"/>
                  </a:cubicBezTo>
                  <a:cubicBezTo>
                    <a:pt x="1382107" y="1067339"/>
                    <a:pt x="1514402" y="524214"/>
                    <a:pt x="1476802" y="322283"/>
                  </a:cubicBezTo>
                  <a:cubicBezTo>
                    <a:pt x="1439202" y="120352"/>
                    <a:pt x="1409958" y="99462"/>
                    <a:pt x="1192716" y="63254"/>
                  </a:cubicBezTo>
                  <a:cubicBezTo>
                    <a:pt x="975474" y="27046"/>
                    <a:pt x="362741" y="-78795"/>
                    <a:pt x="173351" y="105032"/>
                  </a:cubicBezTo>
                  <a:cubicBezTo>
                    <a:pt x="-16039" y="288859"/>
                    <a:pt x="-42498" y="795777"/>
                    <a:pt x="56375" y="1166216"/>
                  </a:cubicBezTo>
                  <a:cubicBezTo>
                    <a:pt x="155248" y="1536655"/>
                    <a:pt x="582768" y="2132700"/>
                    <a:pt x="766588" y="2327668"/>
                  </a:cubicBezTo>
                  <a:cubicBezTo>
                    <a:pt x="950408" y="2522636"/>
                    <a:pt x="978260" y="2326275"/>
                    <a:pt x="1142584" y="2327668"/>
                  </a:cubicBezTo>
                  <a:close/>
                </a:path>
              </a:pathLst>
            </a:custGeom>
            <a:noFill/>
            <a:ln w="25400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6" name="Diagram 15"/>
            <p:cNvGraphicFramePr/>
            <p:nvPr>
              <p:extLst>
                <p:ext uri="{D42A27DB-BD31-4B8C-83A1-F6EECF244321}">
                  <p14:modId xmlns:p14="http://schemas.microsoft.com/office/powerpoint/2010/main" val="1148921860"/>
                </p:ext>
              </p:extLst>
            </p:nvPr>
          </p:nvGraphicFramePr>
          <p:xfrm>
            <a:off x="1513052" y="6133972"/>
            <a:ext cx="6096000" cy="70656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5488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4853</TotalTime>
  <Words>3882</Words>
  <Application>Microsoft Macintosh PowerPoint</Application>
  <PresentationFormat>On-screen Show (4:3)</PresentationFormat>
  <Paragraphs>760</Paragraphs>
  <Slides>57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FROGBOX</vt:lpstr>
      <vt:lpstr>FROGBOX is the convenient, affordable and eco-friendly alternative to cardboard moving boxes</vt:lpstr>
      <vt:lpstr>We recommend that FROGBOX aggressively expands to the US to maximize North American market share</vt:lpstr>
      <vt:lpstr>Large revenue potential in US moving box market</vt:lpstr>
      <vt:lpstr>Competitive landscape is fragmented and local</vt:lpstr>
      <vt:lpstr>Establish 80 new US locations over 3 years</vt:lpstr>
      <vt:lpstr>FROGBOX aggressive US expansion strategy</vt:lpstr>
      <vt:lpstr>Corporate flagships help ensure regional  franchise success through oversight</vt:lpstr>
      <vt:lpstr>Phase one: Establish 4 regional flagship locations</vt:lpstr>
      <vt:lpstr>PowerPoint Presentation</vt:lpstr>
      <vt:lpstr>Phase one: Establish 4 regional flagship locations</vt:lpstr>
      <vt:lpstr>Phase two: Establish 16 franchise locations by expanding from regional centres</vt:lpstr>
      <vt:lpstr>Phase three: Establish 60 additional franchise locations over two years</vt:lpstr>
      <vt:lpstr>Profit projections of core business show modest growth</vt:lpstr>
      <vt:lpstr>Rapid US expansion provides an opportunity for high profit growth</vt:lpstr>
      <vt:lpstr>Potential profits from US expansion exceed projected core business profits</vt:lpstr>
      <vt:lpstr>PowerPoint Presentation</vt:lpstr>
      <vt:lpstr>FROGBOX has built strong brand identity</vt:lpstr>
      <vt:lpstr>A marketing strategy should align with FROGBOX’s corporate objectives and leverage their current strengths  </vt:lpstr>
      <vt:lpstr>The long-term goal of FROGBOX’s marketing strategy is brand dominance and rapid market penetration</vt:lpstr>
      <vt:lpstr>FROGBOX’s marketing strategy will offer segment-specific value propositions</vt:lpstr>
      <vt:lpstr>The US expansion strategy will be implemented over 3 years</vt:lpstr>
      <vt:lpstr>FROGBOX aggressive US expansion strategy</vt:lpstr>
      <vt:lpstr>PowerPoint Presentation</vt:lpstr>
      <vt:lpstr>FROGBOX aggressive US expansion strategy</vt:lpstr>
      <vt:lpstr>PowerPoint Presentation</vt:lpstr>
      <vt:lpstr>In Summary we recommend that FROGBOX aggressively expands to the US to maximize North American market share</vt:lpstr>
      <vt:lpstr>Thank you</vt:lpstr>
      <vt:lpstr>Appendices</vt:lpstr>
      <vt:lpstr>Appendices</vt:lpstr>
      <vt:lpstr>US competitive analysis</vt:lpstr>
      <vt:lpstr>Expansion strategy</vt:lpstr>
      <vt:lpstr>Expansion city criteria</vt:lpstr>
      <vt:lpstr>Mixed franchising</vt:lpstr>
      <vt:lpstr>Number of new US franchises  annually</vt:lpstr>
      <vt:lpstr>Vancouver pilot – extrapolating market penetrance</vt:lpstr>
      <vt:lpstr>Vancouver pilot – growth and penetrance</vt:lpstr>
      <vt:lpstr>Vancouver pilot – understanding y/y growth profile</vt:lpstr>
      <vt:lpstr>Non-migrant mover rate, United States historical</vt:lpstr>
      <vt:lpstr>Corporate store start-up cost</vt:lpstr>
      <vt:lpstr>Calculating revenue and profit  from population</vt:lpstr>
      <vt:lpstr>Operating expenses for corporate start-ups after 5 years</vt:lpstr>
      <vt:lpstr>5-year revenue &amp; expenses for a  typical franchise, market = 500,000</vt:lpstr>
      <vt:lpstr>5-year cash-flow analysis for a  typical franchise, market = 500,000</vt:lpstr>
      <vt:lpstr>Alternative expansion strategy –  dominate the Canadian market</vt:lpstr>
      <vt:lpstr>Alternative expansion strategy –  franchise locations</vt:lpstr>
      <vt:lpstr>Alternative expansion strategy –  Canadian SME corporate market</vt:lpstr>
      <vt:lpstr>Expansion of Canadian  commercial business</vt:lpstr>
      <vt:lpstr>Moving truck partnerships</vt:lpstr>
      <vt:lpstr>Other possible partnerships</vt:lpstr>
      <vt:lpstr>Seasonal price adjustment</vt:lpstr>
      <vt:lpstr>Fuel efficient trucks</vt:lpstr>
      <vt:lpstr>Pre-payment option</vt:lpstr>
      <vt:lpstr>International expansion</vt:lpstr>
      <vt:lpstr>Exit strategy</vt:lpstr>
      <vt:lpstr>Financing growth strategies</vt:lpstr>
      <vt:lpstr>ZipCar model</vt:lpstr>
    </vt:vector>
  </TitlesOfParts>
  <Company>University of Toronto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Goran Vlacic</dc:creator>
  <cp:lastModifiedBy>Goran Vlacic</cp:lastModifiedBy>
  <cp:revision>73</cp:revision>
  <dcterms:created xsi:type="dcterms:W3CDTF">2013-04-30T14:17:38Z</dcterms:created>
  <dcterms:modified xsi:type="dcterms:W3CDTF">2013-06-19T04:36:35Z</dcterms:modified>
</cp:coreProperties>
</file>